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7" r:id="rId2"/>
    <p:sldId id="258" r:id="rId3"/>
    <p:sldId id="259" r:id="rId4"/>
    <p:sldId id="260" r:id="rId5"/>
    <p:sldId id="261" r:id="rId6"/>
    <p:sldId id="262" r:id="rId7"/>
    <p:sldId id="263" r:id="rId8"/>
    <p:sldId id="264" r:id="rId9"/>
    <p:sldId id="265" r:id="rId10"/>
    <p:sldId id="266"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53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5FC847-A469-4FB2-B836-C3BA8BFDBBAF}"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GB"/>
        </a:p>
      </dgm:t>
    </dgm:pt>
    <dgm:pt modelId="{81C64362-B223-42A3-999E-4B45A4AC45F5}">
      <dgm:prSet phldrT="[Text]"/>
      <dgm:spPr>
        <a:solidFill>
          <a:srgbClr val="00B050"/>
        </a:solidFill>
      </dgm:spPr>
      <dgm:t>
        <a:bodyPr/>
        <a:lstStyle/>
        <a:p>
          <a:r>
            <a:rPr lang="en-GB" dirty="0"/>
            <a:t>Pharmacist &amp; Pharmacy technicians &amp; assistant</a:t>
          </a:r>
        </a:p>
      </dgm:t>
    </dgm:pt>
    <dgm:pt modelId="{5EB9D675-A699-4EF6-915D-53ED87B46B62}" type="parTrans" cxnId="{37402CEE-9B5F-4EE3-90A9-3F68586D4928}">
      <dgm:prSet/>
      <dgm:spPr/>
      <dgm:t>
        <a:bodyPr/>
        <a:lstStyle/>
        <a:p>
          <a:endParaRPr lang="en-GB"/>
        </a:p>
      </dgm:t>
    </dgm:pt>
    <dgm:pt modelId="{B165C0D3-64C6-482B-831B-76DE7F1659D9}" type="sibTrans" cxnId="{37402CEE-9B5F-4EE3-90A9-3F68586D4928}">
      <dgm:prSet/>
      <dgm:spPr/>
      <dgm:t>
        <a:bodyPr/>
        <a:lstStyle/>
        <a:p>
          <a:endParaRPr lang="en-GB"/>
        </a:p>
      </dgm:t>
    </dgm:pt>
    <dgm:pt modelId="{53E351E4-10B7-476C-A571-E09C2186BDBF}">
      <dgm:prSet phldrT="[Text]"/>
      <dgm:spPr>
        <a:solidFill>
          <a:srgbClr val="00B0F0"/>
        </a:solidFill>
      </dgm:spPr>
      <dgm:t>
        <a:bodyPr/>
        <a:lstStyle/>
        <a:p>
          <a:r>
            <a:rPr lang="en-GB" dirty="0"/>
            <a:t>Community</a:t>
          </a:r>
        </a:p>
      </dgm:t>
    </dgm:pt>
    <dgm:pt modelId="{29932598-69E2-4BA8-9284-613947CA5457}" type="parTrans" cxnId="{AB46A2DC-AFB7-49CB-9C28-8110C0F10C6C}">
      <dgm:prSet/>
      <dgm:spPr/>
      <dgm:t>
        <a:bodyPr/>
        <a:lstStyle/>
        <a:p>
          <a:endParaRPr lang="en-GB"/>
        </a:p>
      </dgm:t>
    </dgm:pt>
    <dgm:pt modelId="{FBD9E78E-536A-4D81-97E1-446CE87DE0F5}" type="sibTrans" cxnId="{AB46A2DC-AFB7-49CB-9C28-8110C0F10C6C}">
      <dgm:prSet/>
      <dgm:spPr/>
      <dgm:t>
        <a:bodyPr/>
        <a:lstStyle/>
        <a:p>
          <a:endParaRPr lang="en-GB"/>
        </a:p>
      </dgm:t>
    </dgm:pt>
    <dgm:pt modelId="{84395251-24A0-424C-95C0-59F05CE14B43}">
      <dgm:prSet phldrT="[Text]"/>
      <dgm:spPr>
        <a:solidFill>
          <a:schemeClr val="accent6"/>
        </a:solidFill>
      </dgm:spPr>
      <dgm:t>
        <a:bodyPr/>
        <a:lstStyle/>
        <a:p>
          <a:r>
            <a:rPr lang="en-GB" dirty="0"/>
            <a:t>Hospital</a:t>
          </a:r>
        </a:p>
      </dgm:t>
    </dgm:pt>
    <dgm:pt modelId="{196A2BF9-2F07-4D51-8ED3-8C7BAAE179C4}" type="parTrans" cxnId="{4805D5CC-375B-4ADB-83F3-2566E0059635}">
      <dgm:prSet/>
      <dgm:spPr/>
      <dgm:t>
        <a:bodyPr/>
        <a:lstStyle/>
        <a:p>
          <a:endParaRPr lang="en-GB"/>
        </a:p>
      </dgm:t>
    </dgm:pt>
    <dgm:pt modelId="{4CBF2221-812D-4CE4-9D7C-2B717C45D32B}" type="sibTrans" cxnId="{4805D5CC-375B-4ADB-83F3-2566E0059635}">
      <dgm:prSet/>
      <dgm:spPr/>
      <dgm:t>
        <a:bodyPr/>
        <a:lstStyle/>
        <a:p>
          <a:endParaRPr lang="en-GB"/>
        </a:p>
      </dgm:t>
    </dgm:pt>
    <dgm:pt modelId="{5A2E1E0E-A286-416A-BE62-44C65D0457CA}">
      <dgm:prSet phldrT="[Text]"/>
      <dgm:spPr>
        <a:solidFill>
          <a:schemeClr val="accent4"/>
        </a:solidFill>
      </dgm:spPr>
      <dgm:t>
        <a:bodyPr/>
        <a:lstStyle/>
        <a:p>
          <a:r>
            <a:rPr lang="en-GB" dirty="0"/>
            <a:t>Pharma Industry</a:t>
          </a:r>
        </a:p>
      </dgm:t>
    </dgm:pt>
    <dgm:pt modelId="{4B69C79B-9AA2-4F84-9B29-55590CBAA5ED}" type="parTrans" cxnId="{EA561B5C-ACB8-48B4-A377-6E8C48AC2543}">
      <dgm:prSet/>
      <dgm:spPr/>
      <dgm:t>
        <a:bodyPr/>
        <a:lstStyle/>
        <a:p>
          <a:endParaRPr lang="en-GB"/>
        </a:p>
      </dgm:t>
    </dgm:pt>
    <dgm:pt modelId="{62B22F6B-1990-4797-A8C8-C51C24FAAB17}" type="sibTrans" cxnId="{EA561B5C-ACB8-48B4-A377-6E8C48AC2543}">
      <dgm:prSet/>
      <dgm:spPr/>
      <dgm:t>
        <a:bodyPr/>
        <a:lstStyle/>
        <a:p>
          <a:endParaRPr lang="en-GB"/>
        </a:p>
      </dgm:t>
    </dgm:pt>
    <dgm:pt modelId="{642FC30B-76D1-46E8-99D9-B7AD1E267AB1}">
      <dgm:prSet phldrT="[Text]"/>
      <dgm:spPr>
        <a:solidFill>
          <a:schemeClr val="accent2">
            <a:lumMod val="60000"/>
            <a:lumOff val="40000"/>
          </a:schemeClr>
        </a:solidFill>
      </dgm:spPr>
      <dgm:t>
        <a:bodyPr/>
        <a:lstStyle/>
        <a:p>
          <a:r>
            <a:rPr lang="en-GB" dirty="0"/>
            <a:t>Health Authority</a:t>
          </a:r>
        </a:p>
      </dgm:t>
    </dgm:pt>
    <dgm:pt modelId="{46A9D369-34C6-46A2-9FA1-F204F7D8266E}" type="parTrans" cxnId="{8F36F5FC-7FBF-4279-8755-15BDD7CED704}">
      <dgm:prSet/>
      <dgm:spPr/>
      <dgm:t>
        <a:bodyPr/>
        <a:lstStyle/>
        <a:p>
          <a:endParaRPr lang="en-GB"/>
        </a:p>
      </dgm:t>
    </dgm:pt>
    <dgm:pt modelId="{140035E8-ED50-4143-8510-3E20246BB3A0}" type="sibTrans" cxnId="{8F36F5FC-7FBF-4279-8755-15BDD7CED704}">
      <dgm:prSet/>
      <dgm:spPr/>
      <dgm:t>
        <a:bodyPr/>
        <a:lstStyle/>
        <a:p>
          <a:endParaRPr lang="en-GB"/>
        </a:p>
      </dgm:t>
    </dgm:pt>
    <dgm:pt modelId="{BA6E8225-E545-4083-8838-E661D84837B1}">
      <dgm:prSet phldrT="[Text]"/>
      <dgm:spPr>
        <a:solidFill>
          <a:schemeClr val="accent5">
            <a:lumMod val="75000"/>
          </a:schemeClr>
        </a:solidFill>
      </dgm:spPr>
      <dgm:t>
        <a:bodyPr/>
        <a:lstStyle/>
        <a:p>
          <a:r>
            <a:rPr lang="en-GB" dirty="0"/>
            <a:t>Care Homes</a:t>
          </a:r>
        </a:p>
      </dgm:t>
    </dgm:pt>
    <dgm:pt modelId="{3AF7EF4C-BF80-4D58-9399-0E6FFA2A25C1}" type="parTrans" cxnId="{0E0BC5D4-927C-46F4-BA78-2BB266D0111E}">
      <dgm:prSet/>
      <dgm:spPr/>
      <dgm:t>
        <a:bodyPr/>
        <a:lstStyle/>
        <a:p>
          <a:endParaRPr lang="en-GB"/>
        </a:p>
      </dgm:t>
    </dgm:pt>
    <dgm:pt modelId="{61D97CAE-B69A-46B0-86B2-5D8A02F04650}" type="sibTrans" cxnId="{0E0BC5D4-927C-46F4-BA78-2BB266D0111E}">
      <dgm:prSet/>
      <dgm:spPr/>
      <dgm:t>
        <a:bodyPr/>
        <a:lstStyle/>
        <a:p>
          <a:endParaRPr lang="en-GB"/>
        </a:p>
      </dgm:t>
    </dgm:pt>
    <dgm:pt modelId="{52CBE9A9-E925-49BC-89D0-363FFF9513F4}">
      <dgm:prSet phldrT="[Text]"/>
      <dgm:spPr>
        <a:solidFill>
          <a:srgbClr val="FFC000"/>
        </a:solidFill>
      </dgm:spPr>
      <dgm:t>
        <a:bodyPr/>
        <a:lstStyle/>
        <a:p>
          <a:r>
            <a:rPr lang="en-GB" dirty="0"/>
            <a:t>GP Practice</a:t>
          </a:r>
        </a:p>
      </dgm:t>
    </dgm:pt>
    <dgm:pt modelId="{88D3A34E-756E-4C4C-BC8A-9E38DE8D825B}" type="parTrans" cxnId="{3CD10D3D-89D8-483A-A118-4988739EC130}">
      <dgm:prSet/>
      <dgm:spPr/>
      <dgm:t>
        <a:bodyPr/>
        <a:lstStyle/>
        <a:p>
          <a:endParaRPr lang="en-GB"/>
        </a:p>
      </dgm:t>
    </dgm:pt>
    <dgm:pt modelId="{9032536C-B9B2-4B2E-B97F-EE1DCC38DDCA}" type="sibTrans" cxnId="{3CD10D3D-89D8-483A-A118-4988739EC130}">
      <dgm:prSet/>
      <dgm:spPr/>
      <dgm:t>
        <a:bodyPr/>
        <a:lstStyle/>
        <a:p>
          <a:endParaRPr lang="en-GB"/>
        </a:p>
      </dgm:t>
    </dgm:pt>
    <dgm:pt modelId="{C58F798D-B7CA-4A58-899B-57B2A59785DB}" type="pres">
      <dgm:prSet presAssocID="{385FC847-A469-4FB2-B836-C3BA8BFDBBAF}" presName="Name0" presStyleCnt="0">
        <dgm:presLayoutVars>
          <dgm:chMax val="1"/>
          <dgm:chPref val="1"/>
          <dgm:dir/>
          <dgm:animOne val="branch"/>
          <dgm:animLvl val="lvl"/>
        </dgm:presLayoutVars>
      </dgm:prSet>
      <dgm:spPr/>
      <dgm:t>
        <a:bodyPr/>
        <a:lstStyle/>
        <a:p>
          <a:endParaRPr lang="en-US"/>
        </a:p>
      </dgm:t>
    </dgm:pt>
    <dgm:pt modelId="{46FA3F80-487E-44B9-A2F5-B216ABEA3EE1}" type="pres">
      <dgm:prSet presAssocID="{81C64362-B223-42A3-999E-4B45A4AC45F5}" presName="Parent" presStyleLbl="node0" presStyleIdx="0" presStyleCnt="1">
        <dgm:presLayoutVars>
          <dgm:chMax val="6"/>
          <dgm:chPref val="6"/>
        </dgm:presLayoutVars>
      </dgm:prSet>
      <dgm:spPr/>
      <dgm:t>
        <a:bodyPr/>
        <a:lstStyle/>
        <a:p>
          <a:endParaRPr lang="en-US"/>
        </a:p>
      </dgm:t>
    </dgm:pt>
    <dgm:pt modelId="{DF41C829-15D6-4E72-B674-67D4DBCD36C3}" type="pres">
      <dgm:prSet presAssocID="{53E351E4-10B7-476C-A571-E09C2186BDBF}" presName="Accent1" presStyleCnt="0"/>
      <dgm:spPr/>
    </dgm:pt>
    <dgm:pt modelId="{0E521AC2-7E09-4E4B-A5DD-D038ED16520D}" type="pres">
      <dgm:prSet presAssocID="{53E351E4-10B7-476C-A571-E09C2186BDBF}" presName="Accent" presStyleLbl="bgShp" presStyleIdx="0" presStyleCnt="6"/>
      <dgm:spPr/>
    </dgm:pt>
    <dgm:pt modelId="{074C008F-591C-4CD6-89CF-A5E4F4EE7B49}" type="pres">
      <dgm:prSet presAssocID="{53E351E4-10B7-476C-A571-E09C2186BDBF}" presName="Child1" presStyleLbl="node1" presStyleIdx="0" presStyleCnt="6">
        <dgm:presLayoutVars>
          <dgm:chMax val="0"/>
          <dgm:chPref val="0"/>
          <dgm:bulletEnabled val="1"/>
        </dgm:presLayoutVars>
      </dgm:prSet>
      <dgm:spPr/>
      <dgm:t>
        <a:bodyPr/>
        <a:lstStyle/>
        <a:p>
          <a:endParaRPr lang="en-US"/>
        </a:p>
      </dgm:t>
    </dgm:pt>
    <dgm:pt modelId="{36D5929B-CD9E-44B1-B1C9-953DF8464B27}" type="pres">
      <dgm:prSet presAssocID="{84395251-24A0-424C-95C0-59F05CE14B43}" presName="Accent2" presStyleCnt="0"/>
      <dgm:spPr/>
    </dgm:pt>
    <dgm:pt modelId="{8EBFF07C-1F84-4BDD-B624-007AA60EB3A5}" type="pres">
      <dgm:prSet presAssocID="{84395251-24A0-424C-95C0-59F05CE14B43}" presName="Accent" presStyleLbl="bgShp" presStyleIdx="1" presStyleCnt="6"/>
      <dgm:spPr/>
    </dgm:pt>
    <dgm:pt modelId="{29097DDA-D1D5-4FFA-AF2B-4A24ABBBEBCA}" type="pres">
      <dgm:prSet presAssocID="{84395251-24A0-424C-95C0-59F05CE14B43}" presName="Child2" presStyleLbl="node1" presStyleIdx="1" presStyleCnt="6">
        <dgm:presLayoutVars>
          <dgm:chMax val="0"/>
          <dgm:chPref val="0"/>
          <dgm:bulletEnabled val="1"/>
        </dgm:presLayoutVars>
      </dgm:prSet>
      <dgm:spPr/>
      <dgm:t>
        <a:bodyPr/>
        <a:lstStyle/>
        <a:p>
          <a:endParaRPr lang="en-US"/>
        </a:p>
      </dgm:t>
    </dgm:pt>
    <dgm:pt modelId="{349A9A16-6B14-4B81-AB9E-3C89A5F8AD47}" type="pres">
      <dgm:prSet presAssocID="{5A2E1E0E-A286-416A-BE62-44C65D0457CA}" presName="Accent3" presStyleCnt="0"/>
      <dgm:spPr/>
    </dgm:pt>
    <dgm:pt modelId="{66CED792-7001-4A65-8DFE-648B81F03C2D}" type="pres">
      <dgm:prSet presAssocID="{5A2E1E0E-A286-416A-BE62-44C65D0457CA}" presName="Accent" presStyleLbl="bgShp" presStyleIdx="2" presStyleCnt="6"/>
      <dgm:spPr/>
    </dgm:pt>
    <dgm:pt modelId="{FBC78AB2-7BAC-4246-9C1F-8932C2581CCE}" type="pres">
      <dgm:prSet presAssocID="{5A2E1E0E-A286-416A-BE62-44C65D0457CA}" presName="Child3" presStyleLbl="node1" presStyleIdx="2" presStyleCnt="6">
        <dgm:presLayoutVars>
          <dgm:chMax val="0"/>
          <dgm:chPref val="0"/>
          <dgm:bulletEnabled val="1"/>
        </dgm:presLayoutVars>
      </dgm:prSet>
      <dgm:spPr/>
      <dgm:t>
        <a:bodyPr/>
        <a:lstStyle/>
        <a:p>
          <a:endParaRPr lang="en-US"/>
        </a:p>
      </dgm:t>
    </dgm:pt>
    <dgm:pt modelId="{F29F85A2-8A78-463E-880C-AFFBCC6C6BD2}" type="pres">
      <dgm:prSet presAssocID="{642FC30B-76D1-46E8-99D9-B7AD1E267AB1}" presName="Accent4" presStyleCnt="0"/>
      <dgm:spPr/>
    </dgm:pt>
    <dgm:pt modelId="{036781C8-967C-464C-BF41-C961744B2296}" type="pres">
      <dgm:prSet presAssocID="{642FC30B-76D1-46E8-99D9-B7AD1E267AB1}" presName="Accent" presStyleLbl="bgShp" presStyleIdx="3" presStyleCnt="6"/>
      <dgm:spPr/>
    </dgm:pt>
    <dgm:pt modelId="{CAB8D833-B0A2-44A1-9151-C2A5FE3CA822}" type="pres">
      <dgm:prSet presAssocID="{642FC30B-76D1-46E8-99D9-B7AD1E267AB1}" presName="Child4" presStyleLbl="node1" presStyleIdx="3" presStyleCnt="6">
        <dgm:presLayoutVars>
          <dgm:chMax val="0"/>
          <dgm:chPref val="0"/>
          <dgm:bulletEnabled val="1"/>
        </dgm:presLayoutVars>
      </dgm:prSet>
      <dgm:spPr/>
      <dgm:t>
        <a:bodyPr/>
        <a:lstStyle/>
        <a:p>
          <a:endParaRPr lang="en-US"/>
        </a:p>
      </dgm:t>
    </dgm:pt>
    <dgm:pt modelId="{BB10FF36-5DDA-49F0-995B-7F0FB9E2D524}" type="pres">
      <dgm:prSet presAssocID="{BA6E8225-E545-4083-8838-E661D84837B1}" presName="Accent5" presStyleCnt="0"/>
      <dgm:spPr/>
    </dgm:pt>
    <dgm:pt modelId="{5EE20CA9-836C-4DC6-AFFD-6554565D4CA2}" type="pres">
      <dgm:prSet presAssocID="{BA6E8225-E545-4083-8838-E661D84837B1}" presName="Accent" presStyleLbl="bgShp" presStyleIdx="4" presStyleCnt="6"/>
      <dgm:spPr/>
    </dgm:pt>
    <dgm:pt modelId="{0F2B7E2B-FEBD-42D1-89AC-61A3BCA8A1CB}" type="pres">
      <dgm:prSet presAssocID="{BA6E8225-E545-4083-8838-E661D84837B1}" presName="Child5" presStyleLbl="node1" presStyleIdx="4" presStyleCnt="6">
        <dgm:presLayoutVars>
          <dgm:chMax val="0"/>
          <dgm:chPref val="0"/>
          <dgm:bulletEnabled val="1"/>
        </dgm:presLayoutVars>
      </dgm:prSet>
      <dgm:spPr/>
      <dgm:t>
        <a:bodyPr/>
        <a:lstStyle/>
        <a:p>
          <a:endParaRPr lang="en-US"/>
        </a:p>
      </dgm:t>
    </dgm:pt>
    <dgm:pt modelId="{3CA58438-7BF5-4548-A8E6-9C0AA93D342A}" type="pres">
      <dgm:prSet presAssocID="{52CBE9A9-E925-49BC-89D0-363FFF9513F4}" presName="Accent6" presStyleCnt="0"/>
      <dgm:spPr/>
    </dgm:pt>
    <dgm:pt modelId="{5E05A07B-A475-4013-A85B-622E1F70084B}" type="pres">
      <dgm:prSet presAssocID="{52CBE9A9-E925-49BC-89D0-363FFF9513F4}" presName="Accent" presStyleLbl="bgShp" presStyleIdx="5" presStyleCnt="6"/>
      <dgm:spPr/>
    </dgm:pt>
    <dgm:pt modelId="{CFEE3D47-C5CE-466C-ACF1-5E99741B24D3}" type="pres">
      <dgm:prSet presAssocID="{52CBE9A9-E925-49BC-89D0-363FFF9513F4}" presName="Child6" presStyleLbl="node1" presStyleIdx="5" presStyleCnt="6">
        <dgm:presLayoutVars>
          <dgm:chMax val="0"/>
          <dgm:chPref val="0"/>
          <dgm:bulletEnabled val="1"/>
        </dgm:presLayoutVars>
      </dgm:prSet>
      <dgm:spPr/>
      <dgm:t>
        <a:bodyPr/>
        <a:lstStyle/>
        <a:p>
          <a:endParaRPr lang="en-US"/>
        </a:p>
      </dgm:t>
    </dgm:pt>
  </dgm:ptLst>
  <dgm:cxnLst>
    <dgm:cxn modelId="{55DBC9A3-9D70-4BF9-B7B9-650202C285BF}" type="presOf" srcId="{BA6E8225-E545-4083-8838-E661D84837B1}" destId="{0F2B7E2B-FEBD-42D1-89AC-61A3BCA8A1CB}" srcOrd="0" destOrd="0" presId="urn:microsoft.com/office/officeart/2011/layout/HexagonRadial"/>
    <dgm:cxn modelId="{CD2C4462-CA39-4D36-813D-6A03628A5B72}" type="presOf" srcId="{5A2E1E0E-A286-416A-BE62-44C65D0457CA}" destId="{FBC78AB2-7BAC-4246-9C1F-8932C2581CCE}" srcOrd="0" destOrd="0" presId="urn:microsoft.com/office/officeart/2011/layout/HexagonRadial"/>
    <dgm:cxn modelId="{3CD10D3D-89D8-483A-A118-4988739EC130}" srcId="{81C64362-B223-42A3-999E-4B45A4AC45F5}" destId="{52CBE9A9-E925-49BC-89D0-363FFF9513F4}" srcOrd="5" destOrd="0" parTransId="{88D3A34E-756E-4C4C-BC8A-9E38DE8D825B}" sibTransId="{9032536C-B9B2-4B2E-B97F-EE1DCC38DDCA}"/>
    <dgm:cxn modelId="{0E0BC5D4-927C-46F4-BA78-2BB266D0111E}" srcId="{81C64362-B223-42A3-999E-4B45A4AC45F5}" destId="{BA6E8225-E545-4083-8838-E661D84837B1}" srcOrd="4" destOrd="0" parTransId="{3AF7EF4C-BF80-4D58-9399-0E6FFA2A25C1}" sibTransId="{61D97CAE-B69A-46B0-86B2-5D8A02F04650}"/>
    <dgm:cxn modelId="{37402CEE-9B5F-4EE3-90A9-3F68586D4928}" srcId="{385FC847-A469-4FB2-B836-C3BA8BFDBBAF}" destId="{81C64362-B223-42A3-999E-4B45A4AC45F5}" srcOrd="0" destOrd="0" parTransId="{5EB9D675-A699-4EF6-915D-53ED87B46B62}" sibTransId="{B165C0D3-64C6-482B-831B-76DE7F1659D9}"/>
    <dgm:cxn modelId="{AB46A2DC-AFB7-49CB-9C28-8110C0F10C6C}" srcId="{81C64362-B223-42A3-999E-4B45A4AC45F5}" destId="{53E351E4-10B7-476C-A571-E09C2186BDBF}" srcOrd="0" destOrd="0" parTransId="{29932598-69E2-4BA8-9284-613947CA5457}" sibTransId="{FBD9E78E-536A-4D81-97E1-446CE87DE0F5}"/>
    <dgm:cxn modelId="{EA561B5C-ACB8-48B4-A377-6E8C48AC2543}" srcId="{81C64362-B223-42A3-999E-4B45A4AC45F5}" destId="{5A2E1E0E-A286-416A-BE62-44C65D0457CA}" srcOrd="2" destOrd="0" parTransId="{4B69C79B-9AA2-4F84-9B29-55590CBAA5ED}" sibTransId="{62B22F6B-1990-4797-A8C8-C51C24FAAB17}"/>
    <dgm:cxn modelId="{565EFA66-02DA-47FE-BBD6-0E82F8E647D8}" type="presOf" srcId="{642FC30B-76D1-46E8-99D9-B7AD1E267AB1}" destId="{CAB8D833-B0A2-44A1-9151-C2A5FE3CA822}" srcOrd="0" destOrd="0" presId="urn:microsoft.com/office/officeart/2011/layout/HexagonRadial"/>
    <dgm:cxn modelId="{B3068ACA-0D1F-4DA8-8F3E-D7052E7C77D7}" type="presOf" srcId="{385FC847-A469-4FB2-B836-C3BA8BFDBBAF}" destId="{C58F798D-B7CA-4A58-899B-57B2A59785DB}" srcOrd="0" destOrd="0" presId="urn:microsoft.com/office/officeart/2011/layout/HexagonRadial"/>
    <dgm:cxn modelId="{920B340B-A3F3-4F8D-99DC-258E6CD1DE8C}" type="presOf" srcId="{52CBE9A9-E925-49BC-89D0-363FFF9513F4}" destId="{CFEE3D47-C5CE-466C-ACF1-5E99741B24D3}" srcOrd="0" destOrd="0" presId="urn:microsoft.com/office/officeart/2011/layout/HexagonRadial"/>
    <dgm:cxn modelId="{D61E3E49-1B04-4AAD-BE08-0B7B4A3D221E}" type="presOf" srcId="{53E351E4-10B7-476C-A571-E09C2186BDBF}" destId="{074C008F-591C-4CD6-89CF-A5E4F4EE7B49}" srcOrd="0" destOrd="0" presId="urn:microsoft.com/office/officeart/2011/layout/HexagonRadial"/>
    <dgm:cxn modelId="{8F36F5FC-7FBF-4279-8755-15BDD7CED704}" srcId="{81C64362-B223-42A3-999E-4B45A4AC45F5}" destId="{642FC30B-76D1-46E8-99D9-B7AD1E267AB1}" srcOrd="3" destOrd="0" parTransId="{46A9D369-34C6-46A2-9FA1-F204F7D8266E}" sibTransId="{140035E8-ED50-4143-8510-3E20246BB3A0}"/>
    <dgm:cxn modelId="{4805D5CC-375B-4ADB-83F3-2566E0059635}" srcId="{81C64362-B223-42A3-999E-4B45A4AC45F5}" destId="{84395251-24A0-424C-95C0-59F05CE14B43}" srcOrd="1" destOrd="0" parTransId="{196A2BF9-2F07-4D51-8ED3-8C7BAAE179C4}" sibTransId="{4CBF2221-812D-4CE4-9D7C-2B717C45D32B}"/>
    <dgm:cxn modelId="{9FD349E4-1C13-44C2-BDAD-4579A669EE38}" type="presOf" srcId="{84395251-24A0-424C-95C0-59F05CE14B43}" destId="{29097DDA-D1D5-4FFA-AF2B-4A24ABBBEBCA}" srcOrd="0" destOrd="0" presId="urn:microsoft.com/office/officeart/2011/layout/HexagonRadial"/>
    <dgm:cxn modelId="{8D36AC08-0910-4406-994F-3D503E5D4219}" type="presOf" srcId="{81C64362-B223-42A3-999E-4B45A4AC45F5}" destId="{46FA3F80-487E-44B9-A2F5-B216ABEA3EE1}" srcOrd="0" destOrd="0" presId="urn:microsoft.com/office/officeart/2011/layout/HexagonRadial"/>
    <dgm:cxn modelId="{5F12F06F-023E-49CF-B668-CF9082A9980B}" type="presParOf" srcId="{C58F798D-B7CA-4A58-899B-57B2A59785DB}" destId="{46FA3F80-487E-44B9-A2F5-B216ABEA3EE1}" srcOrd="0" destOrd="0" presId="urn:microsoft.com/office/officeart/2011/layout/HexagonRadial"/>
    <dgm:cxn modelId="{29E9E182-3C2E-431D-80C8-1CD18BC24643}" type="presParOf" srcId="{C58F798D-B7CA-4A58-899B-57B2A59785DB}" destId="{DF41C829-15D6-4E72-B674-67D4DBCD36C3}" srcOrd="1" destOrd="0" presId="urn:microsoft.com/office/officeart/2011/layout/HexagonRadial"/>
    <dgm:cxn modelId="{D6B8878B-F9A9-4B77-B60B-F6E3CC11E09E}" type="presParOf" srcId="{DF41C829-15D6-4E72-B674-67D4DBCD36C3}" destId="{0E521AC2-7E09-4E4B-A5DD-D038ED16520D}" srcOrd="0" destOrd="0" presId="urn:microsoft.com/office/officeart/2011/layout/HexagonRadial"/>
    <dgm:cxn modelId="{64843D1E-5D1C-4ACD-BFA4-CFFA27BEDA57}" type="presParOf" srcId="{C58F798D-B7CA-4A58-899B-57B2A59785DB}" destId="{074C008F-591C-4CD6-89CF-A5E4F4EE7B49}" srcOrd="2" destOrd="0" presId="urn:microsoft.com/office/officeart/2011/layout/HexagonRadial"/>
    <dgm:cxn modelId="{5DBB1ED6-23BE-464F-8704-00EB3CC58517}" type="presParOf" srcId="{C58F798D-B7CA-4A58-899B-57B2A59785DB}" destId="{36D5929B-CD9E-44B1-B1C9-953DF8464B27}" srcOrd="3" destOrd="0" presId="urn:microsoft.com/office/officeart/2011/layout/HexagonRadial"/>
    <dgm:cxn modelId="{0507D2BA-1261-44FF-BCB4-B166AED9FCA3}" type="presParOf" srcId="{36D5929B-CD9E-44B1-B1C9-953DF8464B27}" destId="{8EBFF07C-1F84-4BDD-B624-007AA60EB3A5}" srcOrd="0" destOrd="0" presId="urn:microsoft.com/office/officeart/2011/layout/HexagonRadial"/>
    <dgm:cxn modelId="{D4D8F2FC-279C-4F79-A032-342204FF7369}" type="presParOf" srcId="{C58F798D-B7CA-4A58-899B-57B2A59785DB}" destId="{29097DDA-D1D5-4FFA-AF2B-4A24ABBBEBCA}" srcOrd="4" destOrd="0" presId="urn:microsoft.com/office/officeart/2011/layout/HexagonRadial"/>
    <dgm:cxn modelId="{C22898E5-ADAB-434A-BADA-0F8CFA3F5595}" type="presParOf" srcId="{C58F798D-B7CA-4A58-899B-57B2A59785DB}" destId="{349A9A16-6B14-4B81-AB9E-3C89A5F8AD47}" srcOrd="5" destOrd="0" presId="urn:microsoft.com/office/officeart/2011/layout/HexagonRadial"/>
    <dgm:cxn modelId="{F0DF94E3-E387-4686-9E38-7E51CD74EA2A}" type="presParOf" srcId="{349A9A16-6B14-4B81-AB9E-3C89A5F8AD47}" destId="{66CED792-7001-4A65-8DFE-648B81F03C2D}" srcOrd="0" destOrd="0" presId="urn:microsoft.com/office/officeart/2011/layout/HexagonRadial"/>
    <dgm:cxn modelId="{B3944A78-D42B-405C-B12B-9D0B8DB9F4B2}" type="presParOf" srcId="{C58F798D-B7CA-4A58-899B-57B2A59785DB}" destId="{FBC78AB2-7BAC-4246-9C1F-8932C2581CCE}" srcOrd="6" destOrd="0" presId="urn:microsoft.com/office/officeart/2011/layout/HexagonRadial"/>
    <dgm:cxn modelId="{D23432EF-FC63-4CE1-B278-62672513C160}" type="presParOf" srcId="{C58F798D-B7CA-4A58-899B-57B2A59785DB}" destId="{F29F85A2-8A78-463E-880C-AFFBCC6C6BD2}" srcOrd="7" destOrd="0" presId="urn:microsoft.com/office/officeart/2011/layout/HexagonRadial"/>
    <dgm:cxn modelId="{8BEDA5C8-26D7-4D9C-9BCF-2B16C43844D1}" type="presParOf" srcId="{F29F85A2-8A78-463E-880C-AFFBCC6C6BD2}" destId="{036781C8-967C-464C-BF41-C961744B2296}" srcOrd="0" destOrd="0" presId="urn:microsoft.com/office/officeart/2011/layout/HexagonRadial"/>
    <dgm:cxn modelId="{70E59581-4661-4258-BB5E-15C3AF86CF22}" type="presParOf" srcId="{C58F798D-B7CA-4A58-899B-57B2A59785DB}" destId="{CAB8D833-B0A2-44A1-9151-C2A5FE3CA822}" srcOrd="8" destOrd="0" presId="urn:microsoft.com/office/officeart/2011/layout/HexagonRadial"/>
    <dgm:cxn modelId="{17E2C606-6DB2-4A69-8F26-853942E25826}" type="presParOf" srcId="{C58F798D-B7CA-4A58-899B-57B2A59785DB}" destId="{BB10FF36-5DDA-49F0-995B-7F0FB9E2D524}" srcOrd="9" destOrd="0" presId="urn:microsoft.com/office/officeart/2011/layout/HexagonRadial"/>
    <dgm:cxn modelId="{9BCE9246-29A4-44F9-8A66-748F49229969}" type="presParOf" srcId="{BB10FF36-5DDA-49F0-995B-7F0FB9E2D524}" destId="{5EE20CA9-836C-4DC6-AFFD-6554565D4CA2}" srcOrd="0" destOrd="0" presId="urn:microsoft.com/office/officeart/2011/layout/HexagonRadial"/>
    <dgm:cxn modelId="{996CC994-A927-42DA-9D3C-D59560C1BFC2}" type="presParOf" srcId="{C58F798D-B7CA-4A58-899B-57B2A59785DB}" destId="{0F2B7E2B-FEBD-42D1-89AC-61A3BCA8A1CB}" srcOrd="10" destOrd="0" presId="urn:microsoft.com/office/officeart/2011/layout/HexagonRadial"/>
    <dgm:cxn modelId="{C6803293-4512-479F-A58A-381746E67C3D}" type="presParOf" srcId="{C58F798D-B7CA-4A58-899B-57B2A59785DB}" destId="{3CA58438-7BF5-4548-A8E6-9C0AA93D342A}" srcOrd="11" destOrd="0" presId="urn:microsoft.com/office/officeart/2011/layout/HexagonRadial"/>
    <dgm:cxn modelId="{BD521226-3A8E-43AA-B870-EFC148E5CDCA}" type="presParOf" srcId="{3CA58438-7BF5-4548-A8E6-9C0AA93D342A}" destId="{5E05A07B-A475-4013-A85B-622E1F70084B}" srcOrd="0" destOrd="0" presId="urn:microsoft.com/office/officeart/2011/layout/HexagonRadial"/>
    <dgm:cxn modelId="{A6B8E0F7-6E33-454C-B436-100CABF6BA8C}" type="presParOf" srcId="{C58F798D-B7CA-4A58-899B-57B2A59785DB}" destId="{CFEE3D47-C5CE-466C-ACF1-5E99741B24D3}"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FA3F80-487E-44B9-A2F5-B216ABEA3EE1}">
      <dsp:nvSpPr>
        <dsp:cNvPr id="0" name=""/>
        <dsp:cNvSpPr/>
      </dsp:nvSpPr>
      <dsp:spPr>
        <a:xfrm>
          <a:off x="4321387" y="1832733"/>
          <a:ext cx="2329483" cy="2015097"/>
        </a:xfrm>
        <a:prstGeom prst="hexagon">
          <a:avLst>
            <a:gd name="adj" fmla="val 28570"/>
            <a:gd name="vf" fmla="val 11547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a:t>Pharmacist &amp; Pharmacy technicians &amp; assistant</a:t>
          </a:r>
        </a:p>
      </dsp:txBody>
      <dsp:txXfrm>
        <a:off x="4707415" y="2166663"/>
        <a:ext cx="1557427" cy="1347237"/>
      </dsp:txXfrm>
    </dsp:sp>
    <dsp:sp modelId="{8EBFF07C-1F84-4BDD-B624-007AA60EB3A5}">
      <dsp:nvSpPr>
        <dsp:cNvPr id="0" name=""/>
        <dsp:cNvSpPr/>
      </dsp:nvSpPr>
      <dsp:spPr>
        <a:xfrm>
          <a:off x="5780091" y="868645"/>
          <a:ext cx="878907" cy="75729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4C008F-591C-4CD6-89CF-A5E4F4EE7B49}">
      <dsp:nvSpPr>
        <dsp:cNvPr id="0" name=""/>
        <dsp:cNvSpPr/>
      </dsp:nvSpPr>
      <dsp:spPr>
        <a:xfrm>
          <a:off x="4535966" y="0"/>
          <a:ext cx="1908995" cy="1651505"/>
        </a:xfrm>
        <a:prstGeom prst="hexagon">
          <a:avLst>
            <a:gd name="adj" fmla="val 28570"/>
            <a:gd name="vf" fmla="val 11547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a:t>Community</a:t>
          </a:r>
        </a:p>
      </dsp:txBody>
      <dsp:txXfrm>
        <a:off x="4852327" y="273690"/>
        <a:ext cx="1276273" cy="1104125"/>
      </dsp:txXfrm>
    </dsp:sp>
    <dsp:sp modelId="{66CED792-7001-4A65-8DFE-648B81F03C2D}">
      <dsp:nvSpPr>
        <dsp:cNvPr id="0" name=""/>
        <dsp:cNvSpPr/>
      </dsp:nvSpPr>
      <dsp:spPr>
        <a:xfrm>
          <a:off x="6805844" y="2284383"/>
          <a:ext cx="878907" cy="75729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097DDA-D1D5-4FFA-AF2B-4A24ABBBEBCA}">
      <dsp:nvSpPr>
        <dsp:cNvPr id="0" name=""/>
        <dsp:cNvSpPr/>
      </dsp:nvSpPr>
      <dsp:spPr>
        <a:xfrm>
          <a:off x="6286736" y="1015786"/>
          <a:ext cx="1908995" cy="1651505"/>
        </a:xfrm>
        <a:prstGeom prst="hexagon">
          <a:avLst>
            <a:gd name="adj" fmla="val 28570"/>
            <a:gd name="vf" fmla="val 11547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a:t>Hospital</a:t>
          </a:r>
        </a:p>
      </dsp:txBody>
      <dsp:txXfrm>
        <a:off x="6603097" y="1289476"/>
        <a:ext cx="1276273" cy="1104125"/>
      </dsp:txXfrm>
    </dsp:sp>
    <dsp:sp modelId="{036781C8-967C-464C-BF41-C961744B2296}">
      <dsp:nvSpPr>
        <dsp:cNvPr id="0" name=""/>
        <dsp:cNvSpPr/>
      </dsp:nvSpPr>
      <dsp:spPr>
        <a:xfrm>
          <a:off x="6093290" y="3882486"/>
          <a:ext cx="878907" cy="75729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C78AB2-7BAC-4246-9C1F-8932C2581CCE}">
      <dsp:nvSpPr>
        <dsp:cNvPr id="0" name=""/>
        <dsp:cNvSpPr/>
      </dsp:nvSpPr>
      <dsp:spPr>
        <a:xfrm>
          <a:off x="6286736" y="3012704"/>
          <a:ext cx="1908995" cy="1651505"/>
        </a:xfrm>
        <a:prstGeom prst="hexagon">
          <a:avLst>
            <a:gd name="adj" fmla="val 28570"/>
            <a:gd name="vf" fmla="val 115470"/>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a:t>Pharma Industry</a:t>
          </a:r>
        </a:p>
      </dsp:txBody>
      <dsp:txXfrm>
        <a:off x="6603097" y="3286394"/>
        <a:ext cx="1276273" cy="1104125"/>
      </dsp:txXfrm>
    </dsp:sp>
    <dsp:sp modelId="{5EE20CA9-836C-4DC6-AFFD-6554565D4CA2}">
      <dsp:nvSpPr>
        <dsp:cNvPr id="0" name=""/>
        <dsp:cNvSpPr/>
      </dsp:nvSpPr>
      <dsp:spPr>
        <a:xfrm>
          <a:off x="4325722" y="4048375"/>
          <a:ext cx="878907" cy="75729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B8D833-B0A2-44A1-9151-C2A5FE3CA822}">
      <dsp:nvSpPr>
        <dsp:cNvPr id="0" name=""/>
        <dsp:cNvSpPr/>
      </dsp:nvSpPr>
      <dsp:spPr>
        <a:xfrm>
          <a:off x="4535966" y="4029627"/>
          <a:ext cx="1908995" cy="1651505"/>
        </a:xfrm>
        <a:prstGeom prst="hexagon">
          <a:avLst>
            <a:gd name="adj" fmla="val 28570"/>
            <a:gd name="vf" fmla="val 11547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a:t>Health Authority</a:t>
          </a:r>
        </a:p>
      </dsp:txBody>
      <dsp:txXfrm>
        <a:off x="4852327" y="4303317"/>
        <a:ext cx="1276273" cy="1104125"/>
      </dsp:txXfrm>
    </dsp:sp>
    <dsp:sp modelId="{5E05A07B-A475-4013-A85B-622E1F70084B}">
      <dsp:nvSpPr>
        <dsp:cNvPr id="0" name=""/>
        <dsp:cNvSpPr/>
      </dsp:nvSpPr>
      <dsp:spPr>
        <a:xfrm>
          <a:off x="3283170" y="2633205"/>
          <a:ext cx="878907" cy="75729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2B7E2B-FEBD-42D1-89AC-61A3BCA8A1CB}">
      <dsp:nvSpPr>
        <dsp:cNvPr id="0" name=""/>
        <dsp:cNvSpPr/>
      </dsp:nvSpPr>
      <dsp:spPr>
        <a:xfrm>
          <a:off x="2777067" y="3013841"/>
          <a:ext cx="1908995" cy="1651505"/>
        </a:xfrm>
        <a:prstGeom prst="hexagon">
          <a:avLst>
            <a:gd name="adj" fmla="val 28570"/>
            <a:gd name="vf" fmla="val 115470"/>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a:t>Care Homes</a:t>
          </a:r>
        </a:p>
      </dsp:txBody>
      <dsp:txXfrm>
        <a:off x="3093428" y="3287531"/>
        <a:ext cx="1276273" cy="1104125"/>
      </dsp:txXfrm>
    </dsp:sp>
    <dsp:sp modelId="{CFEE3D47-C5CE-466C-ACF1-5E99741B24D3}">
      <dsp:nvSpPr>
        <dsp:cNvPr id="0" name=""/>
        <dsp:cNvSpPr/>
      </dsp:nvSpPr>
      <dsp:spPr>
        <a:xfrm>
          <a:off x="2777067" y="1013514"/>
          <a:ext cx="1908995" cy="1651505"/>
        </a:xfrm>
        <a:prstGeom prst="hexagon">
          <a:avLst>
            <a:gd name="adj" fmla="val 28570"/>
            <a:gd name="vf" fmla="val 11547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a:t>GP Practice</a:t>
          </a:r>
        </a:p>
      </dsp:txBody>
      <dsp:txXfrm>
        <a:off x="3093428" y="1287204"/>
        <a:ext cx="1276273" cy="1104125"/>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99F752-7C52-4B14-8F9B-407C75F99332}" type="datetimeFigureOut">
              <a:rPr lang="en-GB" smtClean="0"/>
              <a:t>10/12/2020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46D102-3EE7-42FB-A842-232A13E64916}" type="slidenum">
              <a:rPr lang="en-GB" smtClean="0"/>
              <a:t>‹#›</a:t>
            </a:fld>
            <a:endParaRPr lang="en-GB"/>
          </a:p>
        </p:txBody>
      </p:sp>
    </p:spTree>
    <p:extLst>
      <p:ext uri="{BB962C8B-B14F-4D97-AF65-F5344CB8AC3E}">
        <p14:creationId xmlns:p14="http://schemas.microsoft.com/office/powerpoint/2010/main" val="2571362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0F3344-90FA-4D00-80CA-C882CD953B0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7547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e-Bug (operated by PHE) is a free educational resource for classroom and home use and makes learning about micro-organisms, the spread, prevention and treatment of infection, fun and accessible for all teachers and students.</a:t>
            </a:r>
          </a:p>
          <a:p>
            <a:endParaRPr lang="en-GB" dirty="0"/>
          </a:p>
          <a:p>
            <a:r>
              <a:rPr lang="en-GB" dirty="0"/>
              <a:t>All activities and lesson plans have been designed to complement the National Curriculum </a:t>
            </a:r>
            <a:r>
              <a:rPr lang="en-GB" dirty="0" err="1"/>
              <a:t>eg</a:t>
            </a:r>
            <a:r>
              <a:rPr lang="en-GB" dirty="0"/>
              <a:t>. RSHE, Science. To find a selection of lessons to complement your chosen area, select from the tags below. You will also find a range of interactive activities to complement learning, including games, quizzes, and debate kits.</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0F3344-90FA-4D00-80CA-C882CD953B0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1399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Community pharmacists were known in the past as chemists. Like GPs, community pharmacists are part of the NHS family. Every day about 1.6 million people visit a pharmacy in England.</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Health advice - no appointment needed</a:t>
            </a:r>
          </a:p>
          <a:p>
            <a:r>
              <a:rPr lang="en-GB" dirty="0"/>
              <a:t>On medicines,</a:t>
            </a:r>
            <a:r>
              <a:rPr lang="en-GB" baseline="0" dirty="0"/>
              <a:t> treatments and healthy lifestyles</a:t>
            </a:r>
          </a:p>
          <a:p>
            <a:r>
              <a:rPr lang="en-GB" dirty="0"/>
              <a:t>89% population within a 20 minutes walk of a pharmacy</a:t>
            </a:r>
          </a:p>
          <a:p>
            <a:endParaRPr lang="en-GB" dirty="0"/>
          </a:p>
          <a:p>
            <a:r>
              <a:rPr lang="en-GB" dirty="0"/>
              <a:t>The traditional role of the community pharmacist as the healthcare professional who dispenses prescriptions written by doctors has changed. In recent years community pharmacists have been developing clinical services in addition to the traditional dispensing role to allow better integration and team working with nearby</a:t>
            </a:r>
            <a:r>
              <a:rPr lang="en-GB" baseline="0" dirty="0"/>
              <a:t> GP practices, drug and alcohol services, district nurses</a:t>
            </a:r>
            <a:r>
              <a:rPr lang="en-GB" dirty="0"/>
              <a:t>.</a:t>
            </a:r>
          </a:p>
          <a:p>
            <a:endParaRPr lang="en-GB" dirty="0"/>
          </a:p>
          <a:p>
            <a:r>
              <a:rPr lang="en-GB" dirty="0"/>
              <a:t>All</a:t>
            </a:r>
            <a:r>
              <a:rPr lang="en-GB" baseline="0" dirty="0"/>
              <a:t> pharmacist roles include advice on medicine choices, drug interactions, side effects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877096-B7A7-4860-9445-471D39DF87E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4990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All GP practices</a:t>
            </a:r>
            <a:r>
              <a:rPr lang="en-GB" baseline="0" dirty="0"/>
              <a:t> now have access to a GP Practice Pharmacist</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Clinics for patients such as with </a:t>
            </a:r>
            <a:r>
              <a:rPr lang="en-GB" baseline="0" dirty="0"/>
              <a:t>long term conditions such as diabetes, elderly </a:t>
            </a:r>
          </a:p>
          <a:p>
            <a:r>
              <a:rPr lang="en-GB" dirty="0"/>
              <a:t>Medication review</a:t>
            </a:r>
            <a:endParaRPr lang="en-GB" baseline="0" dirty="0"/>
          </a:p>
          <a:p>
            <a:r>
              <a:rPr lang="en-GB" baseline="0" dirty="0"/>
              <a:t>Prescribe medicines</a:t>
            </a:r>
          </a:p>
          <a:p>
            <a:r>
              <a:rPr lang="en-GB" baseline="0" dirty="0"/>
              <a:t>Training for other staff</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877096-B7A7-4860-9445-471D39DF87E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9015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877096-B7A7-4860-9445-471D39DF87E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36623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17679"/>
          <a:stretch/>
        </p:blipFill>
        <p:spPr>
          <a:xfrm>
            <a:off x="-20975" y="4589725"/>
            <a:ext cx="12192000" cy="2268275"/>
          </a:xfrm>
          <a:prstGeom prst="rect">
            <a:avLst/>
          </a:prstGeom>
        </p:spPr>
      </p:pic>
      <p:sp>
        <p:nvSpPr>
          <p:cNvPr id="2" name="Title 1"/>
          <p:cNvSpPr>
            <a:spLocks noGrp="1"/>
          </p:cNvSpPr>
          <p:nvPr>
            <p:ph type="ctrTitle" hasCustomPrompt="1"/>
          </p:nvPr>
        </p:nvSpPr>
        <p:spPr>
          <a:xfrm>
            <a:off x="914400" y="1508788"/>
            <a:ext cx="10363200" cy="1470025"/>
          </a:xfrm>
          <a:noFill/>
        </p:spPr>
        <p:txBody>
          <a:bodyPr>
            <a:normAutofit/>
          </a:bodyPr>
          <a:lstStyle>
            <a:lvl1pPr>
              <a:defRPr sz="6400" baseline="0">
                <a:solidFill>
                  <a:schemeClr val="tx1"/>
                </a:solidFill>
                <a:latin typeface="Arial" panose="020B0604020202020204" pitchFamily="34" charset="0"/>
                <a:cs typeface="Arial" panose="020B0604020202020204" pitchFamily="34" charset="0"/>
              </a:defRPr>
            </a:lvl1pPr>
          </a:lstStyle>
          <a:p>
            <a:r>
              <a:rPr lang="en-US" dirty="0"/>
              <a:t>Click to edit title</a:t>
            </a:r>
            <a:endParaRPr lang="en-GB" dirty="0"/>
          </a:p>
        </p:txBody>
      </p:sp>
      <p:sp>
        <p:nvSpPr>
          <p:cNvPr id="3" name="Subtitle 2"/>
          <p:cNvSpPr>
            <a:spLocks noGrp="1"/>
          </p:cNvSpPr>
          <p:nvPr>
            <p:ph type="subTitle" idx="1" hasCustomPrompt="1"/>
          </p:nvPr>
        </p:nvSpPr>
        <p:spPr>
          <a:xfrm>
            <a:off x="1828800" y="3086797"/>
            <a:ext cx="8534400" cy="1502929"/>
          </a:xfrm>
          <a:noFill/>
        </p:spPr>
        <p:txBody>
          <a:bodyPr>
            <a:noAutofit/>
          </a:bodyPr>
          <a:lstStyle>
            <a:lvl1pPr marL="0" indent="0" algn="ctr">
              <a:buNone/>
              <a:defRPr sz="4267" baseline="0">
                <a:solidFill>
                  <a:schemeClr val="tx1">
                    <a:lumMod val="65000"/>
                    <a:lumOff val="35000"/>
                  </a:schemeClr>
                </a:solidFill>
                <a:latin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subtitle</a:t>
            </a:r>
            <a:br>
              <a:rPr lang="en-US" dirty="0"/>
            </a:br>
            <a:r>
              <a:rPr lang="en-US" dirty="0"/>
              <a:t> and or add presenter(s)</a:t>
            </a:r>
            <a:endParaRPr lang="en-GB" dirty="0"/>
          </a:p>
        </p:txBody>
      </p:sp>
      <p:grpSp>
        <p:nvGrpSpPr>
          <p:cNvPr id="22" name="Group 21"/>
          <p:cNvGrpSpPr/>
          <p:nvPr userDrawn="1"/>
        </p:nvGrpSpPr>
        <p:grpSpPr>
          <a:xfrm>
            <a:off x="815414" y="-136728"/>
            <a:ext cx="11233373" cy="1393461"/>
            <a:chOff x="611560" y="-102546"/>
            <a:chExt cx="8425030" cy="1045096"/>
          </a:xfrm>
        </p:grpSpPr>
        <p:sp>
          <p:nvSpPr>
            <p:cNvPr id="18" name="TextBox 17"/>
            <p:cNvSpPr txBox="1"/>
            <p:nvPr userDrawn="1"/>
          </p:nvSpPr>
          <p:spPr>
            <a:xfrm>
              <a:off x="611560" y="127724"/>
              <a:ext cx="4104471" cy="623084"/>
            </a:xfrm>
            <a:prstGeom prst="rect">
              <a:avLst/>
            </a:prstGeom>
            <a:noFill/>
          </p:spPr>
          <p:txBody>
            <a:bodyPr wrap="square" lIns="91212" tIns="45612" rIns="91212" bIns="45612" rtlCol="0">
              <a:spAutoFit/>
            </a:bodyPr>
            <a:lstStyle/>
            <a:p>
              <a:pPr marL="608066" algn="r" defTabSz="1216128"/>
              <a:r>
                <a:rPr lang="en-GB" sz="2400" b="1" dirty="0">
                  <a:solidFill>
                    <a:prstClr val="white">
                      <a:lumMod val="50000"/>
                    </a:prstClr>
                  </a:solidFill>
                  <a:latin typeface="Arial"/>
                  <a:ea typeface="Times New Roman"/>
                </a:rPr>
                <a:t>Hertfordshire and West</a:t>
              </a:r>
              <a:r>
                <a:rPr lang="en-GB" sz="2400" b="1" baseline="0" dirty="0">
                  <a:solidFill>
                    <a:prstClr val="white">
                      <a:lumMod val="50000"/>
                    </a:prstClr>
                  </a:solidFill>
                  <a:latin typeface="Arial"/>
                  <a:ea typeface="Times New Roman"/>
                </a:rPr>
                <a:t> Essex </a:t>
              </a:r>
              <a:br>
                <a:rPr lang="en-GB" sz="2400" b="1" baseline="0" dirty="0">
                  <a:solidFill>
                    <a:prstClr val="white">
                      <a:lumMod val="50000"/>
                    </a:prstClr>
                  </a:solidFill>
                  <a:latin typeface="Arial"/>
                  <a:ea typeface="Times New Roman"/>
                </a:rPr>
              </a:br>
              <a:r>
                <a:rPr lang="en-GB" sz="2400" b="1" baseline="0" dirty="0">
                  <a:solidFill>
                    <a:prstClr val="white">
                      <a:lumMod val="50000"/>
                    </a:prstClr>
                  </a:solidFill>
                  <a:latin typeface="Arial"/>
                  <a:ea typeface="Times New Roman"/>
                </a:rPr>
                <a:t>I</a:t>
              </a:r>
              <a:r>
                <a:rPr lang="en-GB" sz="2400" b="1" kern="1200" dirty="0">
                  <a:solidFill>
                    <a:prstClr val="white">
                      <a:lumMod val="50000"/>
                    </a:prstClr>
                  </a:solidFill>
                  <a:latin typeface="Arial"/>
                  <a:ea typeface="Times New Roman"/>
                  <a:cs typeface="+mn-cs"/>
                </a:rPr>
                <a:t>ntegrated Care System</a:t>
              </a:r>
            </a:p>
          </p:txBody>
        </p:sp>
        <p:pic>
          <p:nvPicPr>
            <p:cNvPr id="19" name="Picture 18"/>
            <p:cNvPicPr/>
            <p:nvPr userDrawn="1"/>
          </p:nvPicPr>
          <p:blipFill>
            <a:blip r:embed="rId3" cstate="print">
              <a:extLst>
                <a:ext uri="{28A0092B-C50C-407E-A947-70E740481C1C}">
                  <a14:useLocalDpi xmlns:a14="http://schemas.microsoft.com/office/drawing/2010/main" val="0"/>
                </a:ext>
              </a:extLst>
            </a:blip>
            <a:stretch>
              <a:fillRect/>
            </a:stretch>
          </p:blipFill>
          <p:spPr>
            <a:xfrm>
              <a:off x="7812057" y="172131"/>
              <a:ext cx="1224533" cy="514284"/>
            </a:xfrm>
            <a:prstGeom prst="rect">
              <a:avLst/>
            </a:prstGeom>
          </p:spPr>
        </p:pic>
        <p:pic>
          <p:nvPicPr>
            <p:cNvPr id="20" name="Picture 1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04048" y="197996"/>
              <a:ext cx="1066665" cy="514285"/>
            </a:xfrm>
            <a:prstGeom prst="rect">
              <a:avLst/>
            </a:prstGeom>
          </p:spPr>
        </p:pic>
        <p:pic>
          <p:nvPicPr>
            <p:cNvPr id="21" name="Picture 20"/>
            <p:cNvPicPr>
              <a:picLocks noChangeAspect="1"/>
            </p:cNvPicPr>
            <p:nvPr userDrawn="1"/>
          </p:nvPicPr>
          <p:blipFill>
            <a:blip r:embed="rId5" cstate="print">
              <a:extLst>
                <a:ext uri="{BEBA8EAE-BF5A-486C-A8C5-ECC9F3942E4B}">
                  <a14:imgProps xmlns:a14="http://schemas.microsoft.com/office/drawing/2010/main">
                    <a14:imgLayer r:embed="rId6">
                      <a14:imgEffect>
                        <a14:backgroundRemoval t="10000" b="90000" l="10000" r="90000">
                          <a14:foregroundMark x1="22238" y1="69231" x2="22238" y2="69231"/>
                          <a14:foregroundMark x1="26542" y1="69615" x2="26542" y2="69615"/>
                          <a14:foregroundMark x1="32425" y1="69038" x2="32425" y2="69038"/>
                          <a14:foregroundMark x1="36585" y1="68269" x2="36585" y2="68269"/>
                          <a14:foregroundMark x1="41033" y1="68077" x2="41033" y2="68077"/>
                          <a14:foregroundMark x1="44763" y1="67692" x2="44763" y2="67692"/>
                          <a14:foregroundMark x1="50933" y1="68269" x2="50933" y2="68269"/>
                          <a14:foregroundMark x1="56528" y1="67885" x2="56528" y2="67885"/>
                          <a14:foregroundMark x1="61263" y1="68269" x2="61263" y2="68269"/>
                          <a14:foregroundMark x1="65997" y1="67885" x2="65997" y2="67885"/>
                          <a14:foregroundMark x1="71019" y1="65577" x2="71019" y2="65577"/>
                          <a14:foregroundMark x1="71162" y1="68077" x2="71162" y2="68077"/>
                          <a14:foregroundMark x1="73458" y1="68462" x2="73458" y2="68462"/>
                          <a14:foregroundMark x1="77762" y1="69231" x2="77762" y2="69231"/>
                          <a14:backgroundMark x1="28838" y1="69615" x2="28838" y2="69615"/>
                          <a14:backgroundMark x1="56241" y1="71731" x2="56241" y2="71731"/>
                          <a14:backgroundMark x1="79627" y1="69808" x2="79627" y2="69808"/>
                        </a14:backgroundRemoval>
                      </a14:imgEffect>
                    </a14:imgLayer>
                  </a14:imgProps>
                </a:ext>
                <a:ext uri="{28A0092B-C50C-407E-A947-70E740481C1C}">
                  <a14:useLocalDpi xmlns:a14="http://schemas.microsoft.com/office/drawing/2010/main" val="0"/>
                </a:ext>
              </a:extLst>
            </a:blip>
            <a:stretch>
              <a:fillRect/>
            </a:stretch>
          </p:blipFill>
          <p:spPr>
            <a:xfrm>
              <a:off x="6228184" y="-102546"/>
              <a:ext cx="1400831" cy="1045096"/>
            </a:xfrm>
            <a:prstGeom prst="rect">
              <a:avLst/>
            </a:prstGeom>
          </p:spPr>
        </p:pic>
      </p:grpSp>
    </p:spTree>
    <p:extLst>
      <p:ext uri="{BB962C8B-B14F-4D97-AF65-F5344CB8AC3E}">
        <p14:creationId xmlns:p14="http://schemas.microsoft.com/office/powerpoint/2010/main" val="1249431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solidFill>
            <a:srgbClr val="EEF8F8"/>
          </a:solidFill>
        </p:spPr>
        <p:txBody>
          <a:bodyPr/>
          <a:lstStyle/>
          <a:p>
            <a:r>
              <a:rPr lang="en-US"/>
              <a:t>Click to edit Master title style</a:t>
            </a:r>
            <a:endParaRPr lang="en-GB"/>
          </a:p>
        </p:txBody>
      </p:sp>
    </p:spTree>
    <p:extLst>
      <p:ext uri="{BB962C8B-B14F-4D97-AF65-F5344CB8AC3E}">
        <p14:creationId xmlns:p14="http://schemas.microsoft.com/office/powerpoint/2010/main" val="2680168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 Full Width">
    <p:spTree>
      <p:nvGrpSpPr>
        <p:cNvPr id="1" name=""/>
        <p:cNvGrpSpPr/>
        <p:nvPr/>
      </p:nvGrpSpPr>
      <p:grpSpPr>
        <a:xfrm>
          <a:off x="0" y="0"/>
          <a:ext cx="0" cy="0"/>
          <a:chOff x="0" y="0"/>
          <a:chExt cx="0" cy="0"/>
        </a:xfrm>
      </p:grpSpPr>
      <p:sp>
        <p:nvSpPr>
          <p:cNvPr id="2" name="Title 1"/>
          <p:cNvSpPr>
            <a:spLocks noGrp="1"/>
          </p:cNvSpPr>
          <p:nvPr>
            <p:ph type="title"/>
          </p:nvPr>
        </p:nvSpPr>
        <p:spPr>
          <a:xfrm>
            <a:off x="-48683" y="-27384"/>
            <a:ext cx="12289365" cy="1143000"/>
          </a:xfrm>
          <a:solidFill>
            <a:srgbClr val="EEF8F8"/>
          </a:solidFill>
        </p:spPr>
        <p:txBody>
          <a:bodyPr/>
          <a:lstStyle/>
          <a:p>
            <a:r>
              <a:rPr lang="en-US" dirty="0"/>
              <a:t>Click to edit Master title style</a:t>
            </a:r>
            <a:endParaRPr lang="en-GB" dirty="0"/>
          </a:p>
        </p:txBody>
      </p:sp>
    </p:spTree>
    <p:extLst>
      <p:ext uri="{BB962C8B-B14F-4D97-AF65-F5344CB8AC3E}">
        <p14:creationId xmlns:p14="http://schemas.microsoft.com/office/powerpoint/2010/main" val="8428964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screen image">
    <p:spTree>
      <p:nvGrpSpPr>
        <p:cNvPr id="1" name=""/>
        <p:cNvGrpSpPr/>
        <p:nvPr/>
      </p:nvGrpSpPr>
      <p:grpSpPr>
        <a:xfrm>
          <a:off x="0" y="0"/>
          <a:ext cx="0" cy="0"/>
          <a:chOff x="0" y="0"/>
          <a:chExt cx="0" cy="0"/>
        </a:xfrm>
      </p:grpSpPr>
      <p:sp>
        <p:nvSpPr>
          <p:cNvPr id="5" name="Rectangle 4"/>
          <p:cNvSpPr/>
          <p:nvPr userDrawn="1"/>
        </p:nvSpPr>
        <p:spPr>
          <a:xfrm>
            <a:off x="-76957" y="-27384"/>
            <a:ext cx="12289365" cy="68853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7" name="Picture Placeholder 6"/>
          <p:cNvSpPr>
            <a:spLocks noGrp="1"/>
          </p:cNvSpPr>
          <p:nvPr>
            <p:ph type="pic" sz="quarter" idx="10" hasCustomPrompt="1"/>
          </p:nvPr>
        </p:nvSpPr>
        <p:spPr>
          <a:xfrm>
            <a:off x="-76200" y="-27517"/>
            <a:ext cx="12289367" cy="6885517"/>
          </a:xfrm>
        </p:spPr>
        <p:txBody>
          <a:bodyPr/>
          <a:lstStyle>
            <a:lvl1pPr>
              <a:defRPr/>
            </a:lvl1pPr>
          </a:lstStyle>
          <a:p>
            <a:r>
              <a:rPr lang="en-GB" dirty="0"/>
              <a:t>Full size picture</a:t>
            </a:r>
          </a:p>
        </p:txBody>
      </p:sp>
    </p:spTree>
    <p:extLst>
      <p:ext uri="{BB962C8B-B14F-4D97-AF65-F5344CB8AC3E}">
        <p14:creationId xmlns:p14="http://schemas.microsoft.com/office/powerpoint/2010/main" val="2694953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ag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a:solidFill>
            <a:srgbClr val="EEF8F8"/>
          </a:solidFill>
        </p:spPr>
        <p:txBody>
          <a:bodyPr anchor="b"/>
          <a:lstStyle>
            <a:lvl1pPr algn="l">
              <a:defRPr sz="2667"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GB"/>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Tree>
    <p:extLst>
      <p:ext uri="{BB962C8B-B14F-4D97-AF65-F5344CB8AC3E}">
        <p14:creationId xmlns:p14="http://schemas.microsoft.com/office/powerpoint/2010/main" val="3026172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Two Content alternate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a:solidFill>
            <a:srgbClr val="EEF8F8"/>
          </a:solidFill>
        </p:spPr>
        <p:txBody>
          <a:bodyPr anchor="b"/>
          <a:lstStyle>
            <a:lvl1pPr algn="l">
              <a:defRPr sz="2667"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668463"/>
          </a:xfrm>
          <a:solidFill>
            <a:srgbClr val="EEF8F8"/>
          </a:solidFill>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609602" y="1435102"/>
            <a:ext cx="4011084" cy="4506412"/>
          </a:xfrm>
          <a:solidFill>
            <a:srgbClr val="EEF8F8"/>
          </a:solidFill>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Click to edit Master text styles</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5573" y="5941514"/>
            <a:ext cx="7705323" cy="948441"/>
          </a:xfrm>
          <a:prstGeom prst="rect">
            <a:avLst/>
          </a:prstGeom>
        </p:spPr>
      </p:pic>
    </p:spTree>
    <p:extLst>
      <p:ext uri="{BB962C8B-B14F-4D97-AF65-F5344CB8AC3E}">
        <p14:creationId xmlns:p14="http://schemas.microsoft.com/office/powerpoint/2010/main" val="4306862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Two Content alternate without footer">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a:solidFill>
            <a:srgbClr val="EEF8F8"/>
          </a:solidFill>
        </p:spPr>
        <p:txBody>
          <a:bodyPr anchor="b"/>
          <a:lstStyle>
            <a:lvl1pPr algn="l">
              <a:defRPr sz="2667"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6228291"/>
          </a:xfrm>
          <a:solidFill>
            <a:srgbClr val="EEF8F8"/>
          </a:solidFill>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609602" y="1435101"/>
            <a:ext cx="4011084" cy="5066240"/>
          </a:xfrm>
          <a:solidFill>
            <a:srgbClr val="EEF8F8"/>
          </a:solidFill>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Click to edit Master text styles</a:t>
            </a:r>
          </a:p>
        </p:txBody>
      </p:sp>
    </p:spTree>
    <p:extLst>
      <p:ext uri="{BB962C8B-B14F-4D97-AF65-F5344CB8AC3E}">
        <p14:creationId xmlns:p14="http://schemas.microsoft.com/office/powerpoint/2010/main" val="196187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Rectangle 5"/>
          <p:cNvSpPr/>
          <p:nvPr userDrawn="1"/>
        </p:nvSpPr>
        <p:spPr>
          <a:xfrm>
            <a:off x="911424" y="1700808"/>
            <a:ext cx="10369152" cy="1440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5" name="TextBox 4"/>
          <p:cNvSpPr txBox="1"/>
          <p:nvPr userDrawn="1"/>
        </p:nvSpPr>
        <p:spPr>
          <a:xfrm>
            <a:off x="911425" y="1988841"/>
            <a:ext cx="10321007" cy="1200329"/>
          </a:xfrm>
          <a:prstGeom prst="rect">
            <a:avLst/>
          </a:prstGeom>
          <a:noFill/>
        </p:spPr>
        <p:txBody>
          <a:bodyPr wrap="square" rtlCol="0">
            <a:spAutoFit/>
          </a:bodyPr>
          <a:lstStyle/>
          <a:p>
            <a:pPr algn="ctr"/>
            <a:r>
              <a:rPr lang="en-GB" sz="7200" kern="1200" baseline="0" dirty="0">
                <a:solidFill>
                  <a:schemeClr val="tx1"/>
                </a:solidFill>
                <a:latin typeface="Arial" panose="020B0604020202020204" pitchFamily="34" charset="0"/>
                <a:ea typeface="+mj-ea"/>
                <a:cs typeface="Arial" panose="020B0604020202020204" pitchFamily="34" charset="0"/>
              </a:rPr>
              <a:t>Thank you</a:t>
            </a:r>
          </a:p>
        </p:txBody>
      </p:sp>
      <p:sp>
        <p:nvSpPr>
          <p:cNvPr id="9" name="Rectangle 8"/>
          <p:cNvSpPr/>
          <p:nvPr userDrawn="1"/>
        </p:nvSpPr>
        <p:spPr>
          <a:xfrm>
            <a:off x="1775521" y="3338609"/>
            <a:ext cx="8544545" cy="768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kern="1200" baseline="0" dirty="0">
                <a:solidFill>
                  <a:schemeClr val="tx1">
                    <a:lumMod val="65000"/>
                    <a:lumOff val="35000"/>
                  </a:schemeClr>
                </a:solidFill>
                <a:latin typeface="Arial" panose="020B0604020202020204" pitchFamily="34" charset="0"/>
                <a:ea typeface="+mn-ea"/>
                <a:cs typeface="+mn-cs"/>
              </a:rPr>
              <a:t>www.healthierfuture.org.uk</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363" y="5368530"/>
            <a:ext cx="12240683" cy="1506695"/>
          </a:xfrm>
          <a:prstGeom prst="rect">
            <a:avLst/>
          </a:prstGeom>
        </p:spPr>
      </p:pic>
    </p:spTree>
    <p:extLst>
      <p:ext uri="{BB962C8B-B14F-4D97-AF65-F5344CB8AC3E}">
        <p14:creationId xmlns:p14="http://schemas.microsoft.com/office/powerpoint/2010/main" val="3836145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BD80EA-F86F-4656-9E14-28D48687278F}"/>
              </a:ext>
            </a:extLst>
          </p:cNvPr>
          <p:cNvSpPr>
            <a:spLocks noGrp="1"/>
          </p:cNvSpPr>
          <p:nvPr>
            <p:ph type="dt" sz="half" idx="10"/>
          </p:nvPr>
        </p:nvSpPr>
        <p:spPr/>
        <p:txBody>
          <a:bodyPr/>
          <a:lstStyle/>
          <a:p>
            <a:fld id="{4C1EAC44-87EE-4E25-9BCB-D1B8F4FDD9D1}" type="datetime1">
              <a:rPr lang="en-US" smtClean="0"/>
              <a:t>12/10/2020</a:t>
            </a:fld>
            <a:endParaRPr lang="en-US"/>
          </a:p>
        </p:txBody>
      </p:sp>
      <p:sp>
        <p:nvSpPr>
          <p:cNvPr id="3" name="Footer Placeholder 2">
            <a:extLst>
              <a:ext uri="{FF2B5EF4-FFF2-40B4-BE49-F238E27FC236}">
                <a16:creationId xmlns:a16="http://schemas.microsoft.com/office/drawing/2014/main" id="{20F370E0-DB3B-4AC4-AFE1-AF8DF35E0E76}"/>
              </a:ext>
            </a:extLst>
          </p:cNvPr>
          <p:cNvSpPr>
            <a:spLocks noGrp="1"/>
          </p:cNvSpPr>
          <p:nvPr>
            <p:ph type="ftr" sz="quarter" idx="11"/>
          </p:nvPr>
        </p:nvSpPr>
        <p:spPr/>
        <p:txBody>
          <a:bodyPr/>
          <a:lstStyle/>
          <a:p>
            <a:r>
              <a:rPr lang="en-US"/>
              <a:t>Add a footer</a:t>
            </a:r>
            <a:endParaRPr lang="en-US" dirty="0"/>
          </a:p>
        </p:txBody>
      </p:sp>
      <p:sp>
        <p:nvSpPr>
          <p:cNvPr id="4" name="Slide Number Placeholder 3">
            <a:extLst>
              <a:ext uri="{FF2B5EF4-FFF2-40B4-BE49-F238E27FC236}">
                <a16:creationId xmlns:a16="http://schemas.microsoft.com/office/drawing/2014/main" id="{652289AD-3D73-43C9-9398-2C76CE407571}"/>
              </a:ext>
            </a:extLst>
          </p:cNvPr>
          <p:cNvSpPr>
            <a:spLocks noGrp="1"/>
          </p:cNvSpPr>
          <p:nvPr>
            <p:ph type="sldNum" sz="quarter" idx="12"/>
          </p:nvPr>
        </p:nvSpPr>
        <p:spPr/>
        <p:txBody>
          <a:bodyPr/>
          <a:lstStyle/>
          <a:p>
            <a:fld id="{7DC1BBB0-96F0-4077-A278-0F3FB5C104D3}" type="slidenum">
              <a:rPr lang="en-US" smtClean="0"/>
              <a:t>‹#›</a:t>
            </a:fld>
            <a:endParaRPr lang="en-US"/>
          </a:p>
        </p:txBody>
      </p:sp>
    </p:spTree>
    <p:extLst>
      <p:ext uri="{BB962C8B-B14F-4D97-AF65-F5344CB8AC3E}">
        <p14:creationId xmlns:p14="http://schemas.microsoft.com/office/powerpoint/2010/main" val="4286119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EEF8F8"/>
          </a:solidFill>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609600" y="1600201"/>
            <a:ext cx="10972800" cy="4336741"/>
          </a:xfrm>
          <a:solidFill>
            <a:srgbClr val="EEF8F8"/>
          </a:solidFill>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5573" y="5941514"/>
            <a:ext cx="7705323" cy="948441"/>
          </a:xfrm>
          <a:prstGeom prst="rect">
            <a:avLst/>
          </a:prstGeom>
        </p:spPr>
      </p:pic>
    </p:spTree>
    <p:extLst>
      <p:ext uri="{BB962C8B-B14F-4D97-AF65-F5344CB8AC3E}">
        <p14:creationId xmlns:p14="http://schemas.microsoft.com/office/powerpoint/2010/main" val="2506809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full screen">
    <p:spTree>
      <p:nvGrpSpPr>
        <p:cNvPr id="1" name=""/>
        <p:cNvGrpSpPr/>
        <p:nvPr/>
      </p:nvGrpSpPr>
      <p:grpSpPr>
        <a:xfrm>
          <a:off x="0" y="0"/>
          <a:ext cx="0" cy="0"/>
          <a:chOff x="0" y="0"/>
          <a:chExt cx="0" cy="0"/>
        </a:xfrm>
      </p:grpSpPr>
      <p:sp>
        <p:nvSpPr>
          <p:cNvPr id="2" name="Title 1"/>
          <p:cNvSpPr>
            <a:spLocks noGrp="1"/>
          </p:cNvSpPr>
          <p:nvPr>
            <p:ph type="title"/>
          </p:nvPr>
        </p:nvSpPr>
        <p:spPr>
          <a:xfrm>
            <a:off x="-48683" y="-27384"/>
            <a:ext cx="12336693" cy="1143000"/>
          </a:xfrm>
          <a:solidFill>
            <a:srgbClr val="EEF8F8"/>
          </a:solidFill>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48683" y="1124745"/>
            <a:ext cx="12289365" cy="4812199"/>
          </a:xfrm>
          <a:solidFill>
            <a:srgbClr val="EEF8F8"/>
          </a:solidFill>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5573" y="5941514"/>
            <a:ext cx="7705323" cy="948441"/>
          </a:xfrm>
          <a:prstGeom prst="rect">
            <a:avLst/>
          </a:prstGeom>
        </p:spPr>
      </p:pic>
    </p:spTree>
    <p:extLst>
      <p:ext uri="{BB962C8B-B14F-4D97-AF65-F5344CB8AC3E}">
        <p14:creationId xmlns:p14="http://schemas.microsoft.com/office/powerpoint/2010/main" val="2758780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footer">
    <p:spTree>
      <p:nvGrpSpPr>
        <p:cNvPr id="1" name=""/>
        <p:cNvGrpSpPr/>
        <p:nvPr/>
      </p:nvGrpSpPr>
      <p:grpSpPr>
        <a:xfrm>
          <a:off x="0" y="0"/>
          <a:ext cx="0" cy="0"/>
          <a:chOff x="0" y="0"/>
          <a:chExt cx="0" cy="0"/>
        </a:xfrm>
      </p:grpSpPr>
      <p:sp>
        <p:nvSpPr>
          <p:cNvPr id="3" name="Content Placeholder 2"/>
          <p:cNvSpPr>
            <a:spLocks noGrp="1"/>
          </p:cNvSpPr>
          <p:nvPr>
            <p:ph idx="1"/>
          </p:nvPr>
        </p:nvSpPr>
        <p:spPr>
          <a:xfrm>
            <a:off x="623392" y="260649"/>
            <a:ext cx="10972800" cy="5680865"/>
          </a:xfrm>
          <a:solidFill>
            <a:srgbClr val="EEF8F8"/>
          </a:solidFill>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5573" y="5941514"/>
            <a:ext cx="7705323" cy="948441"/>
          </a:xfrm>
          <a:prstGeom prst="rect">
            <a:avLst/>
          </a:prstGeom>
        </p:spPr>
      </p:pic>
    </p:spTree>
    <p:extLst>
      <p:ext uri="{BB962C8B-B14F-4D97-AF65-F5344CB8AC3E}">
        <p14:creationId xmlns:p14="http://schemas.microsoft.com/office/powerpoint/2010/main" val="4013056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screen Content without footer">
    <p:spTree>
      <p:nvGrpSpPr>
        <p:cNvPr id="1" name=""/>
        <p:cNvGrpSpPr/>
        <p:nvPr/>
      </p:nvGrpSpPr>
      <p:grpSpPr>
        <a:xfrm>
          <a:off x="0" y="0"/>
          <a:ext cx="0" cy="0"/>
          <a:chOff x="0" y="0"/>
          <a:chExt cx="0" cy="0"/>
        </a:xfrm>
      </p:grpSpPr>
      <p:sp>
        <p:nvSpPr>
          <p:cNvPr id="3" name="Content Placeholder 2"/>
          <p:cNvSpPr>
            <a:spLocks noGrp="1"/>
          </p:cNvSpPr>
          <p:nvPr>
            <p:ph idx="1"/>
          </p:nvPr>
        </p:nvSpPr>
        <p:spPr>
          <a:xfrm>
            <a:off x="-48683" y="-27384"/>
            <a:ext cx="12240683" cy="6885384"/>
          </a:xfrm>
          <a:solidFill>
            <a:srgbClr val="EEF8F8"/>
          </a:solidFill>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11499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3219468"/>
            <a:ext cx="10363200" cy="1362075"/>
          </a:xfrm>
          <a:noFill/>
        </p:spPr>
        <p:txBody>
          <a:bodyPr anchor="t">
            <a:noAutofit/>
          </a:bodyPr>
          <a:lstStyle>
            <a:lvl1pPr algn="l">
              <a:defRPr sz="5333" b="1" cap="none">
                <a:solidFill>
                  <a:schemeClr val="tx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p:cNvSpPr>
            <a:spLocks noGrp="1"/>
          </p:cNvSpPr>
          <p:nvPr>
            <p:ph type="body" idx="1"/>
          </p:nvPr>
        </p:nvSpPr>
        <p:spPr>
          <a:xfrm>
            <a:off x="963084" y="1719280"/>
            <a:ext cx="10363200" cy="1500187"/>
          </a:xfrm>
          <a:noFill/>
        </p:spPr>
        <p:txBody>
          <a:bodyPr anchor="b"/>
          <a:lstStyle>
            <a:lvl1pPr marL="0" indent="0">
              <a:buNone/>
              <a:defRPr sz="2667">
                <a:solidFill>
                  <a:schemeClr val="tx1">
                    <a:tint val="75000"/>
                  </a:schemeClr>
                </a:solidFill>
                <a:latin typeface="Arial" panose="020B0604020202020204" pitchFamily="34" charset="0"/>
                <a:cs typeface="Arial" panose="020B0604020202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17679"/>
          <a:stretch/>
        </p:blipFill>
        <p:spPr>
          <a:xfrm>
            <a:off x="-20975" y="4589725"/>
            <a:ext cx="12192000" cy="2268275"/>
          </a:xfrm>
          <a:prstGeom prst="rect">
            <a:avLst/>
          </a:prstGeom>
        </p:spPr>
      </p:pic>
      <p:grpSp>
        <p:nvGrpSpPr>
          <p:cNvPr id="9" name="Group 8"/>
          <p:cNvGrpSpPr/>
          <p:nvPr userDrawn="1"/>
        </p:nvGrpSpPr>
        <p:grpSpPr>
          <a:xfrm>
            <a:off x="815414" y="-136728"/>
            <a:ext cx="11233373" cy="1393461"/>
            <a:chOff x="611560" y="-102546"/>
            <a:chExt cx="8425030" cy="1045096"/>
          </a:xfrm>
        </p:grpSpPr>
        <p:sp>
          <p:nvSpPr>
            <p:cNvPr id="10" name="TextBox 9"/>
            <p:cNvSpPr txBox="1"/>
            <p:nvPr userDrawn="1"/>
          </p:nvSpPr>
          <p:spPr>
            <a:xfrm>
              <a:off x="611560" y="127724"/>
              <a:ext cx="4104471" cy="623084"/>
            </a:xfrm>
            <a:prstGeom prst="rect">
              <a:avLst/>
            </a:prstGeom>
            <a:noFill/>
          </p:spPr>
          <p:txBody>
            <a:bodyPr wrap="square" lIns="91212" tIns="45612" rIns="91212" bIns="45612" rtlCol="0">
              <a:spAutoFit/>
            </a:bodyPr>
            <a:lstStyle/>
            <a:p>
              <a:pPr marL="608066" algn="r" defTabSz="1216128"/>
              <a:r>
                <a:rPr lang="en-GB" sz="2400" b="1" dirty="0">
                  <a:solidFill>
                    <a:prstClr val="white">
                      <a:lumMod val="50000"/>
                    </a:prstClr>
                  </a:solidFill>
                  <a:latin typeface="Arial"/>
                  <a:ea typeface="Times New Roman"/>
                </a:rPr>
                <a:t>Hertfordshire and West</a:t>
              </a:r>
              <a:r>
                <a:rPr lang="en-GB" sz="2400" b="1" baseline="0" dirty="0">
                  <a:solidFill>
                    <a:prstClr val="white">
                      <a:lumMod val="50000"/>
                    </a:prstClr>
                  </a:solidFill>
                  <a:latin typeface="Arial"/>
                  <a:ea typeface="Times New Roman"/>
                </a:rPr>
                <a:t> Essex </a:t>
              </a:r>
              <a:br>
                <a:rPr lang="en-GB" sz="2400" b="1" baseline="0" dirty="0">
                  <a:solidFill>
                    <a:prstClr val="white">
                      <a:lumMod val="50000"/>
                    </a:prstClr>
                  </a:solidFill>
                  <a:latin typeface="Arial"/>
                  <a:ea typeface="Times New Roman"/>
                </a:rPr>
              </a:br>
              <a:r>
                <a:rPr lang="en-GB" sz="2400" b="1" baseline="0" dirty="0">
                  <a:solidFill>
                    <a:prstClr val="white">
                      <a:lumMod val="50000"/>
                    </a:prstClr>
                  </a:solidFill>
                  <a:latin typeface="Arial"/>
                  <a:ea typeface="Times New Roman"/>
                </a:rPr>
                <a:t>I</a:t>
              </a:r>
              <a:r>
                <a:rPr lang="en-GB" sz="2400" b="1" kern="1200" dirty="0">
                  <a:solidFill>
                    <a:prstClr val="white">
                      <a:lumMod val="50000"/>
                    </a:prstClr>
                  </a:solidFill>
                  <a:latin typeface="Arial"/>
                  <a:ea typeface="Times New Roman"/>
                  <a:cs typeface="+mn-cs"/>
                </a:rPr>
                <a:t>ntegrated Care System</a:t>
              </a:r>
            </a:p>
          </p:txBody>
        </p:sp>
        <p:pic>
          <p:nvPicPr>
            <p:cNvPr id="11" name="Picture 10"/>
            <p:cNvPicPr/>
            <p:nvPr userDrawn="1"/>
          </p:nvPicPr>
          <p:blipFill>
            <a:blip r:embed="rId3" cstate="print">
              <a:extLst>
                <a:ext uri="{28A0092B-C50C-407E-A947-70E740481C1C}">
                  <a14:useLocalDpi xmlns:a14="http://schemas.microsoft.com/office/drawing/2010/main" val="0"/>
                </a:ext>
              </a:extLst>
            </a:blip>
            <a:stretch>
              <a:fillRect/>
            </a:stretch>
          </p:blipFill>
          <p:spPr>
            <a:xfrm>
              <a:off x="7812057" y="172131"/>
              <a:ext cx="1224533" cy="514284"/>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04048" y="197996"/>
              <a:ext cx="1066665" cy="514285"/>
            </a:xfrm>
            <a:prstGeom prst="rect">
              <a:avLst/>
            </a:prstGeom>
          </p:spPr>
        </p:pic>
        <p:pic>
          <p:nvPicPr>
            <p:cNvPr id="13" name="Picture 12"/>
            <p:cNvPicPr>
              <a:picLocks noChangeAspect="1"/>
            </p:cNvPicPr>
            <p:nvPr userDrawn="1"/>
          </p:nvPicPr>
          <p:blipFill>
            <a:blip r:embed="rId5" cstate="print">
              <a:extLst>
                <a:ext uri="{BEBA8EAE-BF5A-486C-A8C5-ECC9F3942E4B}">
                  <a14:imgProps xmlns:a14="http://schemas.microsoft.com/office/drawing/2010/main">
                    <a14:imgLayer r:embed="rId6">
                      <a14:imgEffect>
                        <a14:backgroundRemoval t="10000" b="90000" l="10000" r="90000">
                          <a14:foregroundMark x1="22238" y1="69231" x2="22238" y2="69231"/>
                          <a14:foregroundMark x1="26542" y1="69615" x2="26542" y2="69615"/>
                          <a14:foregroundMark x1="32425" y1="69038" x2="32425" y2="69038"/>
                          <a14:foregroundMark x1="36585" y1="68269" x2="36585" y2="68269"/>
                          <a14:foregroundMark x1="41033" y1="68077" x2="41033" y2="68077"/>
                          <a14:foregroundMark x1="44763" y1="67692" x2="44763" y2="67692"/>
                          <a14:foregroundMark x1="50933" y1="68269" x2="50933" y2="68269"/>
                          <a14:foregroundMark x1="56528" y1="67885" x2="56528" y2="67885"/>
                          <a14:foregroundMark x1="61263" y1="68269" x2="61263" y2="68269"/>
                          <a14:foregroundMark x1="65997" y1="67885" x2="65997" y2="67885"/>
                          <a14:foregroundMark x1="71019" y1="65577" x2="71019" y2="65577"/>
                          <a14:foregroundMark x1="71162" y1="68077" x2="71162" y2="68077"/>
                          <a14:foregroundMark x1="73458" y1="68462" x2="73458" y2="68462"/>
                          <a14:foregroundMark x1="77762" y1="69231" x2="77762" y2="69231"/>
                          <a14:backgroundMark x1="28838" y1="69615" x2="28838" y2="69615"/>
                          <a14:backgroundMark x1="56241" y1="71731" x2="56241" y2="71731"/>
                          <a14:backgroundMark x1="79627" y1="69808" x2="79627" y2="69808"/>
                        </a14:backgroundRemoval>
                      </a14:imgEffect>
                    </a14:imgLayer>
                  </a14:imgProps>
                </a:ext>
                <a:ext uri="{28A0092B-C50C-407E-A947-70E740481C1C}">
                  <a14:useLocalDpi xmlns:a14="http://schemas.microsoft.com/office/drawing/2010/main" val="0"/>
                </a:ext>
              </a:extLst>
            </a:blip>
            <a:stretch>
              <a:fillRect/>
            </a:stretch>
          </p:blipFill>
          <p:spPr>
            <a:xfrm>
              <a:off x="6228184" y="-102546"/>
              <a:ext cx="1400831" cy="1045096"/>
            </a:xfrm>
            <a:prstGeom prst="rect">
              <a:avLst/>
            </a:prstGeom>
          </p:spPr>
        </p:pic>
      </p:grpSp>
    </p:spTree>
    <p:extLst>
      <p:ext uri="{BB962C8B-B14F-4D97-AF65-F5344CB8AC3E}">
        <p14:creationId xmlns:p14="http://schemas.microsoft.com/office/powerpoint/2010/main" val="2708157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with footer">
    <p:spTree>
      <p:nvGrpSpPr>
        <p:cNvPr id="1" name=""/>
        <p:cNvGrpSpPr/>
        <p:nvPr/>
      </p:nvGrpSpPr>
      <p:grpSpPr>
        <a:xfrm>
          <a:off x="0" y="0"/>
          <a:ext cx="0" cy="0"/>
          <a:chOff x="0" y="0"/>
          <a:chExt cx="0" cy="0"/>
        </a:xfrm>
      </p:grpSpPr>
      <p:sp>
        <p:nvSpPr>
          <p:cNvPr id="2" name="Title 1"/>
          <p:cNvSpPr>
            <a:spLocks noGrp="1"/>
          </p:cNvSpPr>
          <p:nvPr>
            <p:ph type="title"/>
          </p:nvPr>
        </p:nvSpPr>
        <p:spPr>
          <a:solidFill>
            <a:srgbClr val="EEF8F8"/>
          </a:solidFill>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sz="half" idx="1"/>
          </p:nvPr>
        </p:nvSpPr>
        <p:spPr>
          <a:xfrm>
            <a:off x="609600" y="1571096"/>
            <a:ext cx="5384800" cy="4370417"/>
          </a:xfrm>
          <a:solidFill>
            <a:srgbClr val="EEF8F8"/>
          </a:solidFill>
        </p:spPr>
        <p:txBody>
          <a:bodyPr/>
          <a:lstStyle>
            <a:lvl1pPr>
              <a:defRPr sz="3200">
                <a:latin typeface="Arial" panose="020B0604020202020204" pitchFamily="34" charset="0"/>
                <a:cs typeface="Arial" panose="020B0604020202020204" pitchFamily="34" charset="0"/>
              </a:defRPr>
            </a:lvl1pPr>
            <a:lvl2pPr>
              <a:defRPr sz="2933">
                <a:latin typeface="Arial" panose="020B0604020202020204" pitchFamily="34" charset="0"/>
                <a:cs typeface="Arial" panose="020B0604020202020204" pitchFamily="34" charset="0"/>
              </a:defRPr>
            </a:lvl2pPr>
            <a:lvl3pPr>
              <a:defRPr sz="2667">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0" y="1571096"/>
            <a:ext cx="5384800" cy="4370417"/>
          </a:xfrm>
          <a:solidFill>
            <a:srgbClr val="EEF8F8"/>
          </a:solidFill>
        </p:spPr>
        <p:txBody>
          <a:bodyPr/>
          <a:lstStyle>
            <a:lvl1pPr>
              <a:defRPr sz="3200">
                <a:latin typeface="Arial" panose="020B0604020202020204" pitchFamily="34" charset="0"/>
                <a:cs typeface="Arial" panose="020B0604020202020204" pitchFamily="34" charset="0"/>
              </a:defRPr>
            </a:lvl1pPr>
            <a:lvl2pPr>
              <a:defRPr sz="2933">
                <a:latin typeface="Arial" panose="020B0604020202020204" pitchFamily="34" charset="0"/>
                <a:cs typeface="Arial" panose="020B0604020202020204" pitchFamily="34" charset="0"/>
              </a:defRPr>
            </a:lvl2pPr>
            <a:lvl3pPr>
              <a:defRPr sz="2667">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5573" y="5941514"/>
            <a:ext cx="7705323" cy="948441"/>
          </a:xfrm>
          <a:prstGeom prst="rect">
            <a:avLst/>
          </a:prstGeom>
        </p:spPr>
      </p:pic>
    </p:spTree>
    <p:extLst>
      <p:ext uri="{BB962C8B-B14F-4D97-AF65-F5344CB8AC3E}">
        <p14:creationId xmlns:p14="http://schemas.microsoft.com/office/powerpoint/2010/main" val="1590637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without footer">
    <p:spTree>
      <p:nvGrpSpPr>
        <p:cNvPr id="1" name=""/>
        <p:cNvGrpSpPr/>
        <p:nvPr/>
      </p:nvGrpSpPr>
      <p:grpSpPr>
        <a:xfrm>
          <a:off x="0" y="0"/>
          <a:ext cx="0" cy="0"/>
          <a:chOff x="0" y="0"/>
          <a:chExt cx="0" cy="0"/>
        </a:xfrm>
      </p:grpSpPr>
      <p:sp>
        <p:nvSpPr>
          <p:cNvPr id="2" name="Title 1"/>
          <p:cNvSpPr>
            <a:spLocks noGrp="1"/>
          </p:cNvSpPr>
          <p:nvPr>
            <p:ph type="title"/>
          </p:nvPr>
        </p:nvSpPr>
        <p:spPr>
          <a:solidFill>
            <a:srgbClr val="EEF8F8"/>
          </a:solidFill>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sz="half" idx="1"/>
          </p:nvPr>
        </p:nvSpPr>
        <p:spPr>
          <a:xfrm>
            <a:off x="609600" y="1571096"/>
            <a:ext cx="5384800" cy="4930245"/>
          </a:xfrm>
          <a:solidFill>
            <a:srgbClr val="EEF8F8"/>
          </a:solidFill>
        </p:spPr>
        <p:txBody>
          <a:bodyPr/>
          <a:lstStyle>
            <a:lvl1pPr>
              <a:defRPr sz="3200">
                <a:latin typeface="Arial" panose="020B0604020202020204" pitchFamily="34" charset="0"/>
                <a:cs typeface="Arial" panose="020B0604020202020204" pitchFamily="34" charset="0"/>
              </a:defRPr>
            </a:lvl1pPr>
            <a:lvl2pPr>
              <a:defRPr sz="2933">
                <a:latin typeface="Arial" panose="020B0604020202020204" pitchFamily="34" charset="0"/>
                <a:cs typeface="Arial" panose="020B0604020202020204" pitchFamily="34" charset="0"/>
              </a:defRPr>
            </a:lvl2pPr>
            <a:lvl3pPr>
              <a:defRPr sz="2667">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0" y="1571096"/>
            <a:ext cx="5384800" cy="4930245"/>
          </a:xfrm>
          <a:solidFill>
            <a:srgbClr val="EEF8F8"/>
          </a:solidFill>
        </p:spPr>
        <p:txBody>
          <a:bodyPr/>
          <a:lstStyle>
            <a:lvl1pPr>
              <a:defRPr sz="3200">
                <a:latin typeface="Arial" panose="020B0604020202020204" pitchFamily="34" charset="0"/>
                <a:cs typeface="Arial" panose="020B0604020202020204" pitchFamily="34" charset="0"/>
              </a:defRPr>
            </a:lvl1pPr>
            <a:lvl2pPr>
              <a:defRPr sz="2933">
                <a:latin typeface="Arial" panose="020B0604020202020204" pitchFamily="34" charset="0"/>
                <a:cs typeface="Arial" panose="020B0604020202020204" pitchFamily="34" charset="0"/>
              </a:defRPr>
            </a:lvl2pPr>
            <a:lvl3pPr>
              <a:defRPr sz="2667">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188634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without footer title full width">
    <p:spTree>
      <p:nvGrpSpPr>
        <p:cNvPr id="1" name=""/>
        <p:cNvGrpSpPr/>
        <p:nvPr/>
      </p:nvGrpSpPr>
      <p:grpSpPr>
        <a:xfrm>
          <a:off x="0" y="0"/>
          <a:ext cx="0" cy="0"/>
          <a:chOff x="0" y="0"/>
          <a:chExt cx="0" cy="0"/>
        </a:xfrm>
      </p:grpSpPr>
      <p:sp>
        <p:nvSpPr>
          <p:cNvPr id="2" name="Title 1"/>
          <p:cNvSpPr>
            <a:spLocks noGrp="1"/>
          </p:cNvSpPr>
          <p:nvPr>
            <p:ph type="title"/>
          </p:nvPr>
        </p:nvSpPr>
        <p:spPr>
          <a:xfrm>
            <a:off x="-660716" y="-27384"/>
            <a:ext cx="13464751" cy="1143000"/>
          </a:xfrm>
          <a:solidFill>
            <a:srgbClr val="EEF8F8"/>
          </a:solidFill>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sz="half" idx="1"/>
          </p:nvPr>
        </p:nvSpPr>
        <p:spPr>
          <a:xfrm>
            <a:off x="609600" y="1571096"/>
            <a:ext cx="5384800" cy="4930245"/>
          </a:xfrm>
          <a:solidFill>
            <a:srgbClr val="EEF8F8"/>
          </a:solidFill>
        </p:spPr>
        <p:txBody>
          <a:bodyPr/>
          <a:lstStyle>
            <a:lvl1pPr>
              <a:defRPr sz="3200">
                <a:latin typeface="Arial" panose="020B0604020202020204" pitchFamily="34" charset="0"/>
                <a:cs typeface="Arial" panose="020B0604020202020204" pitchFamily="34" charset="0"/>
              </a:defRPr>
            </a:lvl1pPr>
            <a:lvl2pPr>
              <a:defRPr sz="2933">
                <a:latin typeface="Arial" panose="020B0604020202020204" pitchFamily="34" charset="0"/>
                <a:cs typeface="Arial" panose="020B0604020202020204" pitchFamily="34" charset="0"/>
              </a:defRPr>
            </a:lvl2pPr>
            <a:lvl3pPr>
              <a:defRPr sz="2667">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0" y="1571096"/>
            <a:ext cx="5384800" cy="4930245"/>
          </a:xfrm>
          <a:solidFill>
            <a:srgbClr val="EEF8F8"/>
          </a:solidFill>
        </p:spPr>
        <p:txBody>
          <a:bodyPr/>
          <a:lstStyle>
            <a:lvl1pPr>
              <a:defRPr sz="3200">
                <a:latin typeface="Arial" panose="020B0604020202020204" pitchFamily="34" charset="0"/>
                <a:cs typeface="Arial" panose="020B0604020202020204" pitchFamily="34" charset="0"/>
              </a:defRPr>
            </a:lvl1pPr>
            <a:lvl2pPr>
              <a:defRPr sz="2933">
                <a:latin typeface="Arial" panose="020B0604020202020204" pitchFamily="34" charset="0"/>
                <a:cs typeface="Arial" panose="020B0604020202020204" pitchFamily="34" charset="0"/>
              </a:defRPr>
            </a:lvl2pPr>
            <a:lvl3pPr>
              <a:defRPr sz="2667">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726875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rotWithShape="1">
          <a:blip r:embed="rId19">
            <a:extLst>
              <a:ext uri="{28A0092B-C50C-407E-A947-70E740481C1C}">
                <a14:useLocalDpi xmlns:a14="http://schemas.microsoft.com/office/drawing/2010/main" val="0"/>
              </a:ext>
            </a:extLst>
          </a:blip>
          <a:srcRect b="23225"/>
          <a:stretch/>
        </p:blipFill>
        <p:spPr bwMode="auto">
          <a:xfrm>
            <a:off x="-63400" y="-35672"/>
            <a:ext cx="12304083" cy="6901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laceholder 1"/>
          <p:cNvSpPr>
            <a:spLocks noGrp="1"/>
          </p:cNvSpPr>
          <p:nvPr>
            <p:ph type="title"/>
          </p:nvPr>
        </p:nvSpPr>
        <p:spPr>
          <a:xfrm>
            <a:off x="609600" y="274639"/>
            <a:ext cx="10972800" cy="1143000"/>
          </a:xfrm>
          <a:prstGeom prst="rect">
            <a:avLst/>
          </a:prstGeom>
          <a:solidFill>
            <a:srgbClr val="EEF8F8"/>
          </a:solidFill>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a:solidFill>
            <a:srgbClr val="EEF8F8"/>
          </a:solidFill>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8004647E-74C7-423E-B286-17823751C959}" type="datetimeFigureOut">
              <a:rPr lang="en-GB" smtClean="0"/>
              <a:t>10/12/2020</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B8119438-AA95-417E-94C8-89C124253AB0}" type="slidenum">
              <a:rPr lang="en-GB" smtClean="0"/>
              <a:t>‹#›</a:t>
            </a:fld>
            <a:endParaRPr lang="en-GB"/>
          </a:p>
        </p:txBody>
      </p:sp>
    </p:spTree>
    <p:extLst>
      <p:ext uri="{BB962C8B-B14F-4D97-AF65-F5344CB8AC3E}">
        <p14:creationId xmlns:p14="http://schemas.microsoft.com/office/powerpoint/2010/main" val="7355443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1219170" rtl="0" eaLnBrk="1" latinLnBrk="0" hangingPunct="1">
        <a:spcBef>
          <a:spcPct val="0"/>
        </a:spcBef>
        <a:buNone/>
        <a:defRPr lang="en-GB" sz="5867" kern="1200" baseline="0" dirty="0" smtClean="0">
          <a:solidFill>
            <a:srgbClr val="008080"/>
          </a:solidFill>
          <a:latin typeface="Arial" panose="020B0604020202020204" pitchFamily="34" charset="0"/>
          <a:ea typeface="+mj-ea"/>
          <a:cs typeface="Arial" panose="020B0604020202020204" pitchFamily="34" charset="0"/>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Arial" panose="020B0604020202020204" pitchFamily="34" charset="0"/>
          <a:ea typeface="+mn-ea"/>
          <a:cs typeface="Arial" panose="020B0604020202020204" pitchFamily="34" charset="0"/>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h7gBvklCdFU"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rpharms.com/resources/careers-information/career-options-in-pharmacy/hospital-pharmac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7.png"/><Relationship Id="rId2" Type="http://schemas.openxmlformats.org/officeDocument/2006/relationships/image" Target="../media/image7.jpeg"/><Relationship Id="rId1" Type="http://schemas.openxmlformats.org/officeDocument/2006/relationships/slideLayout" Target="../slideLayouts/slideLayout17.xml"/><Relationship Id="rId6" Type="http://schemas.openxmlformats.org/officeDocument/2006/relationships/image" Target="../media/image11.pn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png"/><Relationship Id="rId14" Type="http://schemas.openxmlformats.org/officeDocument/2006/relationships/image" Target="../media/image19.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www.bbc.co.uk/programmes/articles/1h8Rj5zZR2jGGwXcqlT2vmg/student-pharmacy-technician"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ED89F512-B489-4F67-B412-00AE532FB7E2}"/>
              </a:ext>
            </a:extLst>
          </p:cNvPr>
          <p:cNvGraphicFramePr>
            <a:graphicFrameLocks noGrp="1"/>
          </p:cNvGraphicFramePr>
          <p:nvPr>
            <p:ph idx="1"/>
            <p:extLst/>
          </p:nvPr>
        </p:nvGraphicFramePr>
        <p:xfrm>
          <a:off x="624417" y="260351"/>
          <a:ext cx="10972800" cy="56811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F03AF1D4-891D-4544-A7BE-99977FAF4F2D}"/>
              </a:ext>
            </a:extLst>
          </p:cNvPr>
          <p:cNvSpPr txBox="1"/>
          <p:nvPr/>
        </p:nvSpPr>
        <p:spPr>
          <a:xfrm flipH="1">
            <a:off x="431370" y="836713"/>
            <a:ext cx="3072341" cy="502766"/>
          </a:xfrm>
          <a:prstGeom prst="rect">
            <a:avLst/>
          </a:prstGeom>
          <a:noFill/>
          <a:ln w="12700">
            <a:solidFill>
              <a:schemeClr val="tx1"/>
            </a:solidFill>
          </a:ln>
        </p:spPr>
        <p:txBody>
          <a:bodyPr wrap="square" rtlCol="0">
            <a:spAutoFit/>
          </a:bodyPr>
          <a:lstStyle/>
          <a:p>
            <a:pPr defTabSz="1219170"/>
            <a:r>
              <a:rPr lang="en-GB" sz="2667" dirty="0">
                <a:solidFill>
                  <a:prstClr val="black"/>
                </a:solidFill>
                <a:latin typeface="Calibri"/>
              </a:rPr>
              <a:t>Pharmacy Sectors </a:t>
            </a:r>
          </a:p>
        </p:txBody>
      </p:sp>
    </p:spTree>
    <p:extLst>
      <p:ext uri="{BB962C8B-B14F-4D97-AF65-F5344CB8AC3E}">
        <p14:creationId xmlns:p14="http://schemas.microsoft.com/office/powerpoint/2010/main" val="2585383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GP Practice Pharmacist</a:t>
            </a:r>
          </a:p>
        </p:txBody>
      </p:sp>
      <p:sp>
        <p:nvSpPr>
          <p:cNvPr id="3" name="Content Placeholder 2"/>
          <p:cNvSpPr>
            <a:spLocks noGrp="1"/>
          </p:cNvSpPr>
          <p:nvPr>
            <p:ph idx="1"/>
          </p:nvPr>
        </p:nvSpPr>
        <p:spPr/>
        <p:txBody>
          <a:bodyPr/>
          <a:lstStyle/>
          <a:p>
            <a:r>
              <a:rPr lang="en-GB" dirty="0"/>
              <a:t>Clinics</a:t>
            </a:r>
          </a:p>
          <a:p>
            <a:r>
              <a:rPr lang="en-GB" dirty="0"/>
              <a:t>Medication reviews</a:t>
            </a:r>
          </a:p>
          <a:p>
            <a:r>
              <a:rPr lang="en-GB" dirty="0"/>
              <a:t>Prescribing</a:t>
            </a:r>
          </a:p>
          <a:p>
            <a:r>
              <a:rPr lang="en-GB" dirty="0"/>
              <a:t>Training</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8022" y="3389486"/>
            <a:ext cx="5355365" cy="257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8528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Care Home Pharmacist</a:t>
            </a:r>
          </a:p>
        </p:txBody>
      </p:sp>
      <p:sp>
        <p:nvSpPr>
          <p:cNvPr id="3" name="Content Placeholder 2"/>
          <p:cNvSpPr>
            <a:spLocks noGrp="1"/>
          </p:cNvSpPr>
          <p:nvPr>
            <p:ph idx="1"/>
          </p:nvPr>
        </p:nvSpPr>
        <p:spPr/>
        <p:txBody>
          <a:bodyPr>
            <a:normAutofit fontScale="92500" lnSpcReduction="10000"/>
          </a:bodyPr>
          <a:lstStyle/>
          <a:p>
            <a:r>
              <a:rPr lang="en-GB" dirty="0"/>
              <a:t>Checking correct medicines arrive with the patient</a:t>
            </a:r>
          </a:p>
          <a:p>
            <a:r>
              <a:rPr lang="en-GB" dirty="0"/>
              <a:t>Regular review with doctors and nurses</a:t>
            </a:r>
          </a:p>
          <a:p>
            <a:r>
              <a:rPr lang="en-GB" dirty="0"/>
              <a:t>Answer queries from care home staff</a:t>
            </a:r>
          </a:p>
          <a:p>
            <a:r>
              <a:rPr lang="en-GB" b="1" u="sng" dirty="0">
                <a:hlinkClick r:id="rId3"/>
              </a:rPr>
              <a:t>https://www.youtube.com/watch?v=h7gBvklCdFU</a:t>
            </a:r>
            <a:endParaRPr lang="en-GB" dirty="0"/>
          </a:p>
          <a:p>
            <a:pPr marL="0" indent="0">
              <a:buNone/>
            </a:pPr>
            <a:r>
              <a:rPr lang="en-GB" dirty="0"/>
              <a:t> </a:t>
            </a:r>
          </a:p>
        </p:txBody>
      </p:sp>
    </p:spTree>
    <p:extLst>
      <p:ext uri="{BB962C8B-B14F-4D97-AF65-F5344CB8AC3E}">
        <p14:creationId xmlns:p14="http://schemas.microsoft.com/office/powerpoint/2010/main" val="3315982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477DB-79CE-4922-B89B-877D8D68930A}"/>
              </a:ext>
            </a:extLst>
          </p:cNvPr>
          <p:cNvSpPr>
            <a:spLocks noGrp="1"/>
          </p:cNvSpPr>
          <p:nvPr>
            <p:ph type="title"/>
          </p:nvPr>
        </p:nvSpPr>
        <p:spPr/>
        <p:txBody>
          <a:bodyPr>
            <a:normAutofit fontScale="90000"/>
          </a:bodyPr>
          <a:lstStyle/>
          <a:p>
            <a:r>
              <a:rPr lang="en-GB" dirty="0"/>
              <a:t>What do Hospital Pharmacist do?</a:t>
            </a:r>
          </a:p>
        </p:txBody>
      </p:sp>
      <p:sp>
        <p:nvSpPr>
          <p:cNvPr id="3" name="Content Placeholder 2">
            <a:extLst>
              <a:ext uri="{FF2B5EF4-FFF2-40B4-BE49-F238E27FC236}">
                <a16:creationId xmlns:a16="http://schemas.microsoft.com/office/drawing/2014/main" id="{919BC052-D64E-4BCA-B5BD-2EDB42F199FF}"/>
              </a:ext>
            </a:extLst>
          </p:cNvPr>
          <p:cNvSpPr>
            <a:spLocks noGrp="1"/>
          </p:cNvSpPr>
          <p:nvPr>
            <p:ph idx="1"/>
          </p:nvPr>
        </p:nvSpPr>
        <p:spPr/>
        <p:txBody>
          <a:bodyPr/>
          <a:lstStyle/>
          <a:p>
            <a:r>
              <a:rPr lang="en-GB" sz="2400" u="sng" dirty="0">
                <a:solidFill>
                  <a:srgbClr val="1F497D"/>
                </a:solidFill>
                <a:latin typeface="Calibri" panose="020F0502020204030204" pitchFamily="34" charset="0"/>
                <a:ea typeface="Calibri" panose="020F0502020204030204" pitchFamily="34" charset="0"/>
                <a:hlinkClick r:id="rId2"/>
              </a:rPr>
              <a:t>https://www.rpharms.com/resources/careers-information/career-options-in-pharmacy/hospital-pharmacy</a:t>
            </a:r>
            <a:endParaRPr lang="en-GB" sz="2400" u="sng" dirty="0">
              <a:solidFill>
                <a:srgbClr val="1F497D"/>
              </a:solidFill>
              <a:latin typeface="Calibri" panose="020F0502020204030204" pitchFamily="34" charset="0"/>
              <a:ea typeface="Calibri" panose="020F0502020204030204" pitchFamily="34" charset="0"/>
            </a:endParaRPr>
          </a:p>
          <a:p>
            <a:r>
              <a:rPr lang="en-GB" sz="2400" u="sng" dirty="0">
                <a:solidFill>
                  <a:srgbClr val="1F497D"/>
                </a:solidFill>
                <a:latin typeface="Calibri" panose="020F0502020204030204" pitchFamily="34" charset="0"/>
              </a:rPr>
              <a:t>4 minute video</a:t>
            </a:r>
            <a:endParaRPr lang="en-GB" dirty="0"/>
          </a:p>
        </p:txBody>
      </p:sp>
    </p:spTree>
    <p:extLst>
      <p:ext uri="{BB962C8B-B14F-4D97-AF65-F5344CB8AC3E}">
        <p14:creationId xmlns:p14="http://schemas.microsoft.com/office/powerpoint/2010/main" val="3709772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E4F636F-BFCF-464A-94AE-8AC4FA9E016A}"/>
              </a:ext>
            </a:extLst>
          </p:cNvPr>
          <p:cNvSpPr txBox="1"/>
          <p:nvPr/>
        </p:nvSpPr>
        <p:spPr>
          <a:xfrm>
            <a:off x="8400257" y="244776"/>
            <a:ext cx="3479976" cy="369332"/>
          </a:xfrm>
          <a:prstGeom prst="rect">
            <a:avLst/>
          </a:prstGeom>
          <a:noFill/>
        </p:spPr>
        <p:txBody>
          <a:bodyPr wrap="square" rtlCol="0">
            <a:spAutoFit/>
          </a:bodyPr>
          <a:lstStyle/>
          <a:p>
            <a:pPr algn="ctr" defTabSz="1219170"/>
            <a:r>
              <a:rPr lang="en-GB" b="1" dirty="0">
                <a:solidFill>
                  <a:prstClr val="black"/>
                </a:solidFill>
                <a:latin typeface="Calibri"/>
              </a:rPr>
              <a:t>CLINICAL specialities</a:t>
            </a:r>
          </a:p>
        </p:txBody>
      </p:sp>
      <p:pic>
        <p:nvPicPr>
          <p:cNvPr id="1026" name="Picture 2" descr="Image result for mother and baby">
            <a:extLst>
              <a:ext uri="{FF2B5EF4-FFF2-40B4-BE49-F238E27FC236}">
                <a16:creationId xmlns:a16="http://schemas.microsoft.com/office/drawing/2014/main" id="{DDEA4A0B-667C-4A91-A11A-C016A1F7480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564" t="7058" r="18613" b="17584"/>
          <a:stretch/>
        </p:blipFill>
        <p:spPr bwMode="auto">
          <a:xfrm>
            <a:off x="10649544" y="3571915"/>
            <a:ext cx="1230688" cy="14768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heart logo">
            <a:extLst>
              <a:ext uri="{FF2B5EF4-FFF2-40B4-BE49-F238E27FC236}">
                <a16:creationId xmlns:a16="http://schemas.microsoft.com/office/drawing/2014/main" id="{E34EF4BA-7FA7-4C82-961C-E4E4F121BE0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4171" y="3749775"/>
            <a:ext cx="1064515" cy="10645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kidney logo">
            <a:extLst>
              <a:ext uri="{FF2B5EF4-FFF2-40B4-BE49-F238E27FC236}">
                <a16:creationId xmlns:a16="http://schemas.microsoft.com/office/drawing/2014/main" id="{780FD5B5-AC2B-46C2-9ADE-7E54D88D22A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 t="247" r="6564" b="-245"/>
          <a:stretch/>
        </p:blipFill>
        <p:spPr bwMode="auto">
          <a:xfrm>
            <a:off x="7081913" y="5392158"/>
            <a:ext cx="1064515" cy="111262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lung logo">
            <a:extLst>
              <a:ext uri="{FF2B5EF4-FFF2-40B4-BE49-F238E27FC236}">
                <a16:creationId xmlns:a16="http://schemas.microsoft.com/office/drawing/2014/main" id="{932C4A78-7863-42B7-8232-C3C0F4B83A1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501" b="31100"/>
          <a:stretch/>
        </p:blipFill>
        <p:spPr bwMode="auto">
          <a:xfrm>
            <a:off x="7702070" y="444832"/>
            <a:ext cx="1080036" cy="107916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gut logo">
            <a:extLst>
              <a:ext uri="{FF2B5EF4-FFF2-40B4-BE49-F238E27FC236}">
                <a16:creationId xmlns:a16="http://schemas.microsoft.com/office/drawing/2014/main" id="{F039951A-7E46-4A8A-AFCC-25314C1D4077}"/>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3902" t="18307" r="18900" b="1040"/>
          <a:stretch/>
        </p:blipFill>
        <p:spPr bwMode="auto">
          <a:xfrm>
            <a:off x="5669794" y="444832"/>
            <a:ext cx="1415737" cy="171701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orthopaedic logo logo">
            <a:extLst>
              <a:ext uri="{FF2B5EF4-FFF2-40B4-BE49-F238E27FC236}">
                <a16:creationId xmlns:a16="http://schemas.microsoft.com/office/drawing/2014/main" id="{C6B8B76D-0031-4496-9CAE-5AA734290479}"/>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 t="14941" r="70087" b="14910"/>
          <a:stretch/>
        </p:blipFill>
        <p:spPr bwMode="auto">
          <a:xfrm>
            <a:off x="7870603" y="1812560"/>
            <a:ext cx="1728192" cy="161644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childrens  logo ">
            <a:extLst>
              <a:ext uri="{FF2B5EF4-FFF2-40B4-BE49-F238E27FC236}">
                <a16:creationId xmlns:a16="http://schemas.microsoft.com/office/drawing/2014/main" id="{4AF7A158-572E-47FB-B2F4-5E93D164F693}"/>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35803"/>
          <a:stretch/>
        </p:blipFill>
        <p:spPr bwMode="auto">
          <a:xfrm>
            <a:off x="8811130" y="5619549"/>
            <a:ext cx="3069103" cy="9325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obstetrics logo">
            <a:extLst>
              <a:ext uri="{FF2B5EF4-FFF2-40B4-BE49-F238E27FC236}">
                <a16:creationId xmlns:a16="http://schemas.microsoft.com/office/drawing/2014/main" id="{65F26088-AE15-48FD-BA68-E4655F951BFE}"/>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0021" t="11860" r="8989" b="14001"/>
          <a:stretch/>
        </p:blipFill>
        <p:spPr bwMode="auto">
          <a:xfrm>
            <a:off x="10513910" y="1800833"/>
            <a:ext cx="1395407" cy="135354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diabetes logo">
            <a:extLst>
              <a:ext uri="{FF2B5EF4-FFF2-40B4-BE49-F238E27FC236}">
                <a16:creationId xmlns:a16="http://schemas.microsoft.com/office/drawing/2014/main" id="{75A91D69-F6F4-41C9-9464-B900F1C1C1BE}"/>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 t="15788" r="1365" b="22472"/>
          <a:stretch/>
        </p:blipFill>
        <p:spPr bwMode="auto">
          <a:xfrm>
            <a:off x="5837109" y="4013320"/>
            <a:ext cx="1338455" cy="90224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palliative care logo">
            <a:extLst>
              <a:ext uri="{FF2B5EF4-FFF2-40B4-BE49-F238E27FC236}">
                <a16:creationId xmlns:a16="http://schemas.microsoft.com/office/drawing/2014/main" id="{3B74A493-42EE-450F-9886-4762830D0135}"/>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202" r="2202" b="2868"/>
          <a:stretch/>
        </p:blipFill>
        <p:spPr bwMode="auto">
          <a:xfrm>
            <a:off x="9398644" y="801099"/>
            <a:ext cx="1295091" cy="68086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Image result for neonatology logo">
            <a:extLst>
              <a:ext uri="{FF2B5EF4-FFF2-40B4-BE49-F238E27FC236}">
                <a16:creationId xmlns:a16="http://schemas.microsoft.com/office/drawing/2014/main" id="{2F1B780E-6704-49CA-A882-5904DAD01162}"/>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877293" y="3855378"/>
            <a:ext cx="1295091" cy="74129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Image result for lister hospital stevenage">
            <a:extLst>
              <a:ext uri="{FF2B5EF4-FFF2-40B4-BE49-F238E27FC236}">
                <a16:creationId xmlns:a16="http://schemas.microsoft.com/office/drawing/2014/main" id="{0799B6C5-116C-49B8-A72E-A8EB033261EE}"/>
              </a:ext>
            </a:extLst>
          </p:cNvPr>
          <p:cNvPicPr/>
          <p:nvPr/>
        </p:nvPicPr>
        <p:blipFill>
          <a:blip r:embed="rId13">
            <a:extLst>
              <a:ext uri="{28A0092B-C50C-407E-A947-70E740481C1C}">
                <a14:useLocalDpi xmlns:a14="http://schemas.microsoft.com/office/drawing/2010/main" val="0"/>
              </a:ext>
            </a:extLst>
          </a:blip>
          <a:srcRect/>
          <a:stretch>
            <a:fillRect/>
          </a:stretch>
        </p:blipFill>
        <p:spPr bwMode="auto">
          <a:xfrm>
            <a:off x="550773" y="1207493"/>
            <a:ext cx="4459268" cy="2094959"/>
          </a:xfrm>
          <a:prstGeom prst="rect">
            <a:avLst/>
          </a:prstGeom>
          <a:noFill/>
          <a:ln>
            <a:noFill/>
          </a:ln>
        </p:spPr>
      </p:pic>
      <p:sp>
        <p:nvSpPr>
          <p:cNvPr id="3" name="TextBox 2">
            <a:extLst>
              <a:ext uri="{FF2B5EF4-FFF2-40B4-BE49-F238E27FC236}">
                <a16:creationId xmlns:a16="http://schemas.microsoft.com/office/drawing/2014/main" id="{707966EF-75CB-4D90-B29E-C6D7E42DBABD}"/>
              </a:ext>
            </a:extLst>
          </p:cNvPr>
          <p:cNvSpPr txBox="1"/>
          <p:nvPr/>
        </p:nvSpPr>
        <p:spPr>
          <a:xfrm>
            <a:off x="425455" y="444831"/>
            <a:ext cx="4710439" cy="461665"/>
          </a:xfrm>
          <a:prstGeom prst="rect">
            <a:avLst/>
          </a:prstGeom>
          <a:noFill/>
          <a:ln>
            <a:solidFill>
              <a:srgbClr val="002060"/>
            </a:solidFill>
          </a:ln>
        </p:spPr>
        <p:txBody>
          <a:bodyPr wrap="square" rtlCol="0">
            <a:spAutoFit/>
          </a:bodyPr>
          <a:lstStyle/>
          <a:p>
            <a:pPr defTabSz="1219170"/>
            <a:r>
              <a:rPr lang="en-GB" sz="2400" b="1" dirty="0">
                <a:solidFill>
                  <a:prstClr val="black"/>
                </a:solidFill>
                <a:latin typeface="Calibri"/>
              </a:rPr>
              <a:t>Hospital Pharmacy – Lister Hospital</a:t>
            </a:r>
          </a:p>
        </p:txBody>
      </p:sp>
      <p:sp>
        <p:nvSpPr>
          <p:cNvPr id="5" name="TextBox 4">
            <a:extLst>
              <a:ext uri="{FF2B5EF4-FFF2-40B4-BE49-F238E27FC236}">
                <a16:creationId xmlns:a16="http://schemas.microsoft.com/office/drawing/2014/main" id="{980B3605-B090-40D6-BDB8-0158CE4DEEFD}"/>
              </a:ext>
            </a:extLst>
          </p:cNvPr>
          <p:cNvSpPr txBox="1"/>
          <p:nvPr/>
        </p:nvSpPr>
        <p:spPr>
          <a:xfrm>
            <a:off x="212169" y="3628330"/>
            <a:ext cx="5670547" cy="2677656"/>
          </a:xfrm>
          <a:prstGeom prst="rect">
            <a:avLst/>
          </a:prstGeom>
          <a:noFill/>
        </p:spPr>
        <p:txBody>
          <a:bodyPr wrap="square" rtlCol="0">
            <a:spAutoFit/>
          </a:bodyPr>
          <a:lstStyle/>
          <a:p>
            <a:pPr marL="380990" indent="-380990" defTabSz="1219170">
              <a:buFont typeface="Arial" panose="020B0604020202020204" pitchFamily="34" charset="0"/>
              <a:buChar char="•"/>
            </a:pPr>
            <a:r>
              <a:rPr lang="en-US" sz="2400" dirty="0">
                <a:solidFill>
                  <a:prstClr val="black"/>
                </a:solidFill>
                <a:latin typeface="Calibri"/>
              </a:rPr>
              <a:t>730 bed district general</a:t>
            </a:r>
          </a:p>
          <a:p>
            <a:pPr marL="380990" indent="-380990" defTabSz="1219170">
              <a:buFont typeface="Arial" panose="020B0604020202020204" pitchFamily="34" charset="0"/>
              <a:buChar char="•"/>
            </a:pPr>
            <a:r>
              <a:rPr lang="en-US" sz="2400" dirty="0">
                <a:solidFill>
                  <a:prstClr val="black"/>
                </a:solidFill>
                <a:latin typeface="Calibri"/>
              </a:rPr>
              <a:t>50 pharmacists – clinical specialists</a:t>
            </a:r>
          </a:p>
          <a:p>
            <a:pPr marL="380990" indent="-380990" defTabSz="1219170">
              <a:buFont typeface="Arial" panose="020B0604020202020204" pitchFamily="34" charset="0"/>
              <a:buChar char="•"/>
            </a:pPr>
            <a:r>
              <a:rPr lang="en-US" sz="2400" dirty="0">
                <a:solidFill>
                  <a:prstClr val="black"/>
                </a:solidFill>
                <a:latin typeface="Calibri"/>
              </a:rPr>
              <a:t>Pharmacist for antimicrobials, education &amp; training, Aseptic manufacturing, medicines information</a:t>
            </a:r>
          </a:p>
          <a:p>
            <a:pPr marL="380990" indent="-380990" defTabSz="1219170">
              <a:buFont typeface="Arial" panose="020B0604020202020204" pitchFamily="34" charset="0"/>
              <a:buChar char="•"/>
            </a:pPr>
            <a:r>
              <a:rPr lang="en-US" sz="2400" dirty="0">
                <a:solidFill>
                  <a:prstClr val="black"/>
                </a:solidFill>
                <a:latin typeface="Calibri"/>
              </a:rPr>
              <a:t>Technicians and Assistants</a:t>
            </a:r>
          </a:p>
          <a:p>
            <a:pPr marL="380990" indent="-380990" defTabSz="1219170">
              <a:buFont typeface="Arial" panose="020B0604020202020204" pitchFamily="34" charset="0"/>
              <a:buChar char="•"/>
            </a:pPr>
            <a:endParaRPr lang="en-US" sz="2400" dirty="0">
              <a:solidFill>
                <a:prstClr val="black"/>
              </a:solidFill>
              <a:latin typeface="Calibri"/>
            </a:endParaRPr>
          </a:p>
        </p:txBody>
      </p:sp>
      <p:pic>
        <p:nvPicPr>
          <p:cNvPr id="3074" name="Picture 2" descr="Happy Healthy Liver On A White Background. Cartoon. Stock Vector -  Illustration of clipart, figure: 174040292">
            <a:extLst>
              <a:ext uri="{FF2B5EF4-FFF2-40B4-BE49-F238E27FC236}">
                <a16:creationId xmlns:a16="http://schemas.microsoft.com/office/drawing/2014/main" id="{4A56E5A4-4078-4CEB-9F71-451C78691BE1}"/>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779745" y="2487727"/>
            <a:ext cx="1440036" cy="1234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0681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4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3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4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Antimicrobial Pharmacist</a:t>
            </a:r>
          </a:p>
        </p:txBody>
      </p:sp>
      <p:sp>
        <p:nvSpPr>
          <p:cNvPr id="3" name="Content Placeholder 2"/>
          <p:cNvSpPr>
            <a:spLocks noGrp="1"/>
          </p:cNvSpPr>
          <p:nvPr>
            <p:ph idx="1"/>
          </p:nvPr>
        </p:nvSpPr>
        <p:spPr/>
        <p:txBody>
          <a:bodyPr>
            <a:normAutofit lnSpcReduction="10000"/>
          </a:bodyPr>
          <a:lstStyle/>
          <a:p>
            <a:r>
              <a:rPr lang="en-GB" sz="3733" dirty="0"/>
              <a:t>Specialist pharmacist in hospital</a:t>
            </a:r>
          </a:p>
          <a:p>
            <a:r>
              <a:rPr lang="en-GB" sz="3733" dirty="0"/>
              <a:t>Ensure all antibiotics in the hospital are prescribed appropriately for the right infection, at the right dose, and given at the right time.</a:t>
            </a:r>
          </a:p>
          <a:p>
            <a:r>
              <a:rPr lang="en-GB" sz="3733" dirty="0"/>
              <a:t>Give advice to doctors and nurses when providing antibiotic treatment</a:t>
            </a:r>
          </a:p>
          <a:p>
            <a:r>
              <a:rPr lang="en-GB" sz="3733" dirty="0"/>
              <a:t>Help combat antimicrobial resistance</a:t>
            </a:r>
          </a:p>
          <a:p>
            <a:pPr marL="0" indent="0">
              <a:buNone/>
            </a:pPr>
            <a:endParaRPr lang="en-GB" dirty="0"/>
          </a:p>
        </p:txBody>
      </p:sp>
    </p:spTree>
    <p:extLst>
      <p:ext uri="{BB962C8B-B14F-4D97-AF65-F5344CB8AC3E}">
        <p14:creationId xmlns:p14="http://schemas.microsoft.com/office/powerpoint/2010/main" val="3675460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eBug</a:t>
            </a:r>
            <a:r>
              <a:rPr lang="en-GB" sz="4800" dirty="0"/>
              <a:t/>
            </a:r>
            <a:br>
              <a:rPr lang="en-GB" sz="4800" dirty="0"/>
            </a:br>
            <a:r>
              <a:rPr lang="en-GB" sz="2667" dirty="0"/>
              <a:t>(https://www.e-bug.eu/)</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07436" y="1508787"/>
            <a:ext cx="10387865" cy="4980159"/>
          </a:xfrm>
        </p:spPr>
      </p:pic>
    </p:spTree>
    <p:extLst>
      <p:ext uri="{BB962C8B-B14F-4D97-AF65-F5344CB8AC3E}">
        <p14:creationId xmlns:p14="http://schemas.microsoft.com/office/powerpoint/2010/main" val="3915512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FE7B0-C209-476B-9402-3E3BC3DFCA41}"/>
              </a:ext>
            </a:extLst>
          </p:cNvPr>
          <p:cNvSpPr>
            <a:spLocks noGrp="1"/>
          </p:cNvSpPr>
          <p:nvPr>
            <p:ph type="title"/>
          </p:nvPr>
        </p:nvSpPr>
        <p:spPr/>
        <p:txBody>
          <a:bodyPr/>
          <a:lstStyle/>
          <a:p>
            <a:r>
              <a:rPr lang="en-GB" dirty="0"/>
              <a:t>ICU Pharmacist</a:t>
            </a:r>
          </a:p>
        </p:txBody>
      </p:sp>
      <p:sp>
        <p:nvSpPr>
          <p:cNvPr id="5" name="Content Placeholder 4">
            <a:extLst>
              <a:ext uri="{FF2B5EF4-FFF2-40B4-BE49-F238E27FC236}">
                <a16:creationId xmlns:a16="http://schemas.microsoft.com/office/drawing/2014/main" id="{E70C39CF-66A5-42B1-A75A-EAB059937F68}"/>
              </a:ext>
            </a:extLst>
          </p:cNvPr>
          <p:cNvSpPr>
            <a:spLocks noGrp="1"/>
          </p:cNvSpPr>
          <p:nvPr>
            <p:ph sz="half" idx="2"/>
          </p:nvPr>
        </p:nvSpPr>
        <p:spPr>
          <a:xfrm>
            <a:off x="4751851" y="1571095"/>
            <a:ext cx="6830549" cy="4496160"/>
          </a:xfrm>
        </p:spPr>
        <p:txBody>
          <a:bodyPr/>
          <a:lstStyle/>
          <a:p>
            <a:r>
              <a:rPr lang="en-GB" dirty="0"/>
              <a:t>Ola – Intensive care pharmacist</a:t>
            </a:r>
          </a:p>
          <a:p>
            <a:r>
              <a:rPr lang="en-GB" dirty="0"/>
              <a:t>Part of ICU team</a:t>
            </a:r>
          </a:p>
          <a:p>
            <a:r>
              <a:rPr lang="en-GB" dirty="0"/>
              <a:t>Work with ICU doctors and nurses to ensure complex medication regimes  are correct.</a:t>
            </a:r>
          </a:p>
          <a:p>
            <a:r>
              <a:rPr lang="en-GB" dirty="0"/>
              <a:t>Peak of COVID19 pandemic</a:t>
            </a:r>
          </a:p>
          <a:p>
            <a:endParaRPr lang="en-GB" dirty="0"/>
          </a:p>
        </p:txBody>
      </p:sp>
      <p:pic>
        <p:nvPicPr>
          <p:cNvPr id="7" name="Content Placeholder 6">
            <a:extLst>
              <a:ext uri="{FF2B5EF4-FFF2-40B4-BE49-F238E27FC236}">
                <a16:creationId xmlns:a16="http://schemas.microsoft.com/office/drawing/2014/main" id="{07FAD904-ABC9-4AAE-AF54-948416C9D400}"/>
              </a:ext>
            </a:extLst>
          </p:cNvPr>
          <p:cNvPicPr>
            <a:picLocks noGrp="1" noChangeAspect="1"/>
          </p:cNvPicPr>
          <p:nvPr>
            <p:ph sz="half" idx="1"/>
          </p:nvPr>
        </p:nvPicPr>
        <p:blipFill rotWithShape="1">
          <a:blip r:embed="rId2"/>
          <a:srcRect t="7373" r="2745" b="6960"/>
          <a:stretch/>
        </p:blipFill>
        <p:spPr>
          <a:xfrm>
            <a:off x="1199456" y="1571095"/>
            <a:ext cx="2871192" cy="4496160"/>
          </a:xfrm>
          <a:prstGeom prst="rect">
            <a:avLst/>
          </a:prstGeom>
        </p:spPr>
      </p:pic>
    </p:spTree>
    <p:extLst>
      <p:ext uri="{BB962C8B-B14F-4D97-AF65-F5344CB8AC3E}">
        <p14:creationId xmlns:p14="http://schemas.microsoft.com/office/powerpoint/2010/main" val="2634475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Medicines Review</a:t>
            </a:r>
          </a:p>
        </p:txBody>
      </p:sp>
      <p:pic>
        <p:nvPicPr>
          <p:cNvPr id="4" name="Content Placeholder 3">
            <a:extLst>
              <a:ext uri="{FF2B5EF4-FFF2-40B4-BE49-F238E27FC236}">
                <a16:creationId xmlns:a16="http://schemas.microsoft.com/office/drawing/2014/main" id="{6C6B6A27-C34F-44D6-BFD0-697685094C93}"/>
              </a:ext>
            </a:extLst>
          </p:cNvPr>
          <p:cNvPicPr>
            <a:picLocks noGrp="1" noChangeAspect="1"/>
          </p:cNvPicPr>
          <p:nvPr>
            <p:ph sz="half" idx="1"/>
          </p:nvPr>
        </p:nvPicPr>
        <p:blipFill>
          <a:blip r:embed="rId2"/>
          <a:stretch>
            <a:fillRect/>
          </a:stretch>
        </p:blipFill>
        <p:spPr>
          <a:xfrm>
            <a:off x="609600" y="1588382"/>
            <a:ext cx="5384800" cy="4336713"/>
          </a:xfrm>
          <a:prstGeom prst="rect">
            <a:avLst/>
          </a:prstGeom>
        </p:spPr>
      </p:pic>
      <p:sp>
        <p:nvSpPr>
          <p:cNvPr id="5" name="Content Placeholder 4">
            <a:extLst>
              <a:ext uri="{FF2B5EF4-FFF2-40B4-BE49-F238E27FC236}">
                <a16:creationId xmlns:a16="http://schemas.microsoft.com/office/drawing/2014/main" id="{A681AD55-CD1F-452D-BE3B-FB27D065B458}"/>
              </a:ext>
            </a:extLst>
          </p:cNvPr>
          <p:cNvSpPr>
            <a:spLocks noGrp="1"/>
          </p:cNvSpPr>
          <p:nvPr>
            <p:ph sz="half" idx="2"/>
          </p:nvPr>
        </p:nvSpPr>
        <p:spPr/>
        <p:txBody>
          <a:bodyPr/>
          <a:lstStyle/>
          <a:p>
            <a:pPr marL="0" indent="0">
              <a:buNone/>
            </a:pPr>
            <a:r>
              <a:rPr lang="en-GB" dirty="0"/>
              <a:t>         </a:t>
            </a:r>
          </a:p>
          <a:p>
            <a:pPr marL="0" indent="0">
              <a:buNone/>
            </a:pPr>
            <a:r>
              <a:rPr lang="en-GB" sz="2667" dirty="0"/>
              <a:t>          Is the number of tablets patients took every day.</a:t>
            </a:r>
          </a:p>
          <a:p>
            <a:pPr marL="0" indent="0">
              <a:buNone/>
            </a:pPr>
            <a:r>
              <a:rPr lang="en-GB" dirty="0"/>
              <a:t>        </a:t>
            </a:r>
          </a:p>
          <a:p>
            <a:pPr marL="0" indent="0">
              <a:buNone/>
            </a:pPr>
            <a:r>
              <a:rPr lang="en-GB" dirty="0"/>
              <a:t>        </a:t>
            </a:r>
            <a:r>
              <a:rPr lang="en-GB" sz="2667" dirty="0"/>
              <a:t>Is the number of tablets the patient took after a pharmacists review of all the medicines.</a:t>
            </a:r>
            <a:endParaRPr lang="en-GB" dirty="0"/>
          </a:p>
        </p:txBody>
      </p:sp>
      <p:sp>
        <p:nvSpPr>
          <p:cNvPr id="6" name="Oval 5">
            <a:extLst>
              <a:ext uri="{FF2B5EF4-FFF2-40B4-BE49-F238E27FC236}">
                <a16:creationId xmlns:a16="http://schemas.microsoft.com/office/drawing/2014/main" id="{B7FEF33B-A789-4729-ADC5-5037EBECCE39}"/>
              </a:ext>
            </a:extLst>
          </p:cNvPr>
          <p:cNvSpPr/>
          <p:nvPr/>
        </p:nvSpPr>
        <p:spPr>
          <a:xfrm>
            <a:off x="1007435" y="1706917"/>
            <a:ext cx="663872" cy="5699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GB" sz="2400" dirty="0">
                <a:solidFill>
                  <a:prstClr val="white"/>
                </a:solidFill>
                <a:latin typeface="Calibri"/>
              </a:rPr>
              <a:t>1</a:t>
            </a:r>
          </a:p>
        </p:txBody>
      </p:sp>
      <p:sp>
        <p:nvSpPr>
          <p:cNvPr id="7" name="Oval 6">
            <a:extLst>
              <a:ext uri="{FF2B5EF4-FFF2-40B4-BE49-F238E27FC236}">
                <a16:creationId xmlns:a16="http://schemas.microsoft.com/office/drawing/2014/main" id="{AC4FAE57-FB3F-4570-96BA-553AFBBB7C95}"/>
              </a:ext>
            </a:extLst>
          </p:cNvPr>
          <p:cNvSpPr/>
          <p:nvPr/>
        </p:nvSpPr>
        <p:spPr>
          <a:xfrm>
            <a:off x="5065792" y="1670360"/>
            <a:ext cx="663872" cy="7025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GB" sz="2400" dirty="0">
                <a:solidFill>
                  <a:prstClr val="white"/>
                </a:solidFill>
                <a:latin typeface="Calibri"/>
              </a:rPr>
              <a:t>2</a:t>
            </a:r>
          </a:p>
        </p:txBody>
      </p:sp>
      <p:sp>
        <p:nvSpPr>
          <p:cNvPr id="9" name="Oval 8">
            <a:extLst>
              <a:ext uri="{FF2B5EF4-FFF2-40B4-BE49-F238E27FC236}">
                <a16:creationId xmlns:a16="http://schemas.microsoft.com/office/drawing/2014/main" id="{36B31D25-B8A7-48AF-B5DD-258C4FA567D8}"/>
              </a:ext>
            </a:extLst>
          </p:cNvPr>
          <p:cNvSpPr/>
          <p:nvPr/>
        </p:nvSpPr>
        <p:spPr>
          <a:xfrm>
            <a:off x="6392235" y="2021621"/>
            <a:ext cx="663872" cy="592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GB" sz="2400" dirty="0">
                <a:solidFill>
                  <a:prstClr val="white"/>
                </a:solidFill>
                <a:latin typeface="Calibri"/>
              </a:rPr>
              <a:t>1</a:t>
            </a:r>
          </a:p>
        </p:txBody>
      </p:sp>
      <p:sp>
        <p:nvSpPr>
          <p:cNvPr id="10" name="Oval 9">
            <a:extLst>
              <a:ext uri="{FF2B5EF4-FFF2-40B4-BE49-F238E27FC236}">
                <a16:creationId xmlns:a16="http://schemas.microsoft.com/office/drawing/2014/main" id="{EA2A1055-6FC8-4BDE-BBE1-0BCF64EFEC98}"/>
              </a:ext>
            </a:extLst>
          </p:cNvPr>
          <p:cNvSpPr/>
          <p:nvPr/>
        </p:nvSpPr>
        <p:spPr>
          <a:xfrm>
            <a:off x="6392235" y="3621021"/>
            <a:ext cx="663872" cy="592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GB" sz="2400" dirty="0">
                <a:solidFill>
                  <a:prstClr val="white"/>
                </a:solidFill>
                <a:latin typeface="Calibri"/>
              </a:rPr>
              <a:t>2</a:t>
            </a:r>
          </a:p>
        </p:txBody>
      </p:sp>
    </p:spTree>
    <p:extLst>
      <p:ext uri="{BB962C8B-B14F-4D97-AF65-F5344CB8AC3E}">
        <p14:creationId xmlns:p14="http://schemas.microsoft.com/office/powerpoint/2010/main" val="2019661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4104E-3258-4EFB-94AF-79B1E34F84AB}"/>
              </a:ext>
            </a:extLst>
          </p:cNvPr>
          <p:cNvSpPr>
            <a:spLocks noGrp="1"/>
          </p:cNvSpPr>
          <p:nvPr>
            <p:ph type="title"/>
          </p:nvPr>
        </p:nvSpPr>
        <p:spPr/>
        <p:txBody>
          <a:bodyPr/>
          <a:lstStyle/>
          <a:p>
            <a:r>
              <a:rPr lang="en-GB" dirty="0"/>
              <a:t>Pharmacy technician</a:t>
            </a:r>
          </a:p>
        </p:txBody>
      </p:sp>
      <p:sp>
        <p:nvSpPr>
          <p:cNvPr id="3" name="Content Placeholder 2">
            <a:extLst>
              <a:ext uri="{FF2B5EF4-FFF2-40B4-BE49-F238E27FC236}">
                <a16:creationId xmlns:a16="http://schemas.microsoft.com/office/drawing/2014/main" id="{3318D6B9-FB58-4397-AB24-69C631C31D6B}"/>
              </a:ext>
            </a:extLst>
          </p:cNvPr>
          <p:cNvSpPr>
            <a:spLocks noGrp="1"/>
          </p:cNvSpPr>
          <p:nvPr>
            <p:ph idx="1"/>
          </p:nvPr>
        </p:nvSpPr>
        <p:spPr/>
        <p:txBody>
          <a:bodyPr/>
          <a:lstStyle/>
          <a:p>
            <a:r>
              <a:rPr lang="en-GB" sz="2400" u="sng" dirty="0">
                <a:solidFill>
                  <a:srgbClr val="1F497D"/>
                </a:solidFill>
                <a:latin typeface="Calibri" panose="020F0502020204030204" pitchFamily="34" charset="0"/>
                <a:ea typeface="Calibri" panose="020F0502020204030204" pitchFamily="34" charset="0"/>
                <a:hlinkClick r:id="rId2"/>
              </a:rPr>
              <a:t>https://www.bbc.co.uk/programmes/articles/1h8Rj5zZR2jGGwXcqlT2vmg/student-pharmacy-technician</a:t>
            </a:r>
            <a:endParaRPr lang="en-GB" sz="2400" dirty="0">
              <a:latin typeface="Calibri" panose="020F0502020204030204" pitchFamily="34" charset="0"/>
              <a:ea typeface="Calibri" panose="020F0502020204030204" pitchFamily="34" charset="0"/>
            </a:endParaRPr>
          </a:p>
          <a:p>
            <a:r>
              <a:rPr lang="en-GB" sz="2400" dirty="0"/>
              <a:t>Short video 1 minute 20 seconds</a:t>
            </a:r>
          </a:p>
        </p:txBody>
      </p:sp>
    </p:spTree>
    <p:extLst>
      <p:ext uri="{BB962C8B-B14F-4D97-AF65-F5344CB8AC3E}">
        <p14:creationId xmlns:p14="http://schemas.microsoft.com/office/powerpoint/2010/main" val="2312159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Community Pharmacists</a:t>
            </a:r>
          </a:p>
        </p:txBody>
      </p:sp>
      <p:sp>
        <p:nvSpPr>
          <p:cNvPr id="3" name="Content Placeholder 2"/>
          <p:cNvSpPr>
            <a:spLocks noGrp="1"/>
          </p:cNvSpPr>
          <p:nvPr>
            <p:ph idx="1"/>
          </p:nvPr>
        </p:nvSpPr>
        <p:spPr/>
        <p:txBody>
          <a:bodyPr>
            <a:normAutofit lnSpcReduction="10000"/>
          </a:bodyPr>
          <a:lstStyle/>
          <a:p>
            <a:r>
              <a:rPr lang="en-GB" dirty="0"/>
              <a:t>Health advice - no appointment needed</a:t>
            </a:r>
          </a:p>
          <a:p>
            <a:r>
              <a:rPr lang="en-GB" dirty="0"/>
              <a:t>Dispense prescriptions</a:t>
            </a:r>
          </a:p>
          <a:p>
            <a:r>
              <a:rPr lang="en-GB" dirty="0"/>
              <a:t>Advice on medicine choices, drug interactions, side effects</a:t>
            </a:r>
          </a:p>
          <a:p>
            <a:r>
              <a:rPr lang="en-GB" dirty="0"/>
              <a:t>Vaccinations – Flu, COVID19</a:t>
            </a:r>
          </a:p>
          <a:p>
            <a:r>
              <a:rPr lang="en-GB" dirty="0"/>
              <a:t>Prescribing</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3018" y="3717033"/>
            <a:ext cx="2654749" cy="2232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374897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518</Words>
  <Application>Microsoft Office PowerPoint</Application>
  <PresentationFormat>Widescreen</PresentationFormat>
  <Paragraphs>79</Paragraphs>
  <Slides>11</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Times New Roman</vt:lpstr>
      <vt:lpstr>1_Office Theme</vt:lpstr>
      <vt:lpstr>PowerPoint Presentation</vt:lpstr>
      <vt:lpstr>What do Hospital Pharmacist do?</vt:lpstr>
      <vt:lpstr>PowerPoint Presentation</vt:lpstr>
      <vt:lpstr>Antimicrobial Pharmacist</vt:lpstr>
      <vt:lpstr>eBug (https://www.e-bug.eu/)</vt:lpstr>
      <vt:lpstr>ICU Pharmacist</vt:lpstr>
      <vt:lpstr>Medicines Review</vt:lpstr>
      <vt:lpstr>Pharmacy technician</vt:lpstr>
      <vt:lpstr>Community Pharmacists</vt:lpstr>
      <vt:lpstr>GP Practice Pharmacist</vt:lpstr>
      <vt:lpstr>Care Home Pharmacist</vt:lpstr>
    </vt:vector>
  </TitlesOfParts>
  <Company>The Princess Alexandra Hospital NHS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Galvin Nicola (RQW) Pr Alexandra Hosp Tr</dc:creator>
  <cp:lastModifiedBy>Galvin Nicola (RQW) Pr Alexandra Hosp Tr</cp:lastModifiedBy>
  <cp:revision>2</cp:revision>
  <dcterms:created xsi:type="dcterms:W3CDTF">2020-12-09T16:09:48Z</dcterms:created>
  <dcterms:modified xsi:type="dcterms:W3CDTF">2020-12-10T16:46:17Z</dcterms:modified>
</cp:coreProperties>
</file>